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77" r:id="rId2"/>
    <p:sldId id="258" r:id="rId3"/>
    <p:sldId id="256" r:id="rId4"/>
    <p:sldId id="257"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70" d="100"/>
          <a:sy n="70" d="100"/>
        </p:scale>
        <p:origin x="-51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5B106E36-FD25-4E2D-B0AA-010F637433A0}" type="datetimeFigureOut">
              <a:rPr lang="ru-RU" smtClean="0"/>
              <a:pPr/>
              <a:t>16.06.2020</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16.06.2020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16.06.2020</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5B106E36-FD25-4E2D-B0AA-010F637433A0}" type="datetimeFigureOut">
              <a:rPr lang="ru-RU" smtClean="0"/>
              <a:pPr/>
              <a:t>16.06.2020</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725C68B6-61C2-468F-89AB-4B9F7531AA68}"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5B106E36-FD25-4E2D-B0AA-010F637433A0}" type="datetimeFigureOut">
              <a:rPr lang="ru-RU" smtClean="0"/>
              <a:pPr/>
              <a:t>16.06.2020</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5B106E36-FD25-4E2D-B0AA-010F637433A0}" type="datetimeFigureOut">
              <a:rPr lang="ru-RU" smtClean="0"/>
              <a:pPr/>
              <a:t>16.06.2020</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725C68B6-61C2-468F-89AB-4B9F7531AA68}"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5B106E36-FD25-4E2D-B0AA-010F637433A0}" type="datetimeFigureOut">
              <a:rPr lang="ru-RU" smtClean="0"/>
              <a:pPr/>
              <a:t>16.06.2020</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5B106E36-FD25-4E2D-B0AA-010F637433A0}" type="datetimeFigureOut">
              <a:rPr lang="ru-RU" smtClean="0"/>
              <a:pPr/>
              <a:t>16.06.2020</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5B106E36-FD25-4E2D-B0AA-010F637433A0}" type="datetimeFigureOut">
              <a:rPr lang="ru-RU" smtClean="0"/>
              <a:pPr/>
              <a:t>16.06.2020</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5B106E36-FD25-4E2D-B0AA-010F637433A0}" type="datetimeFigureOut">
              <a:rPr lang="ru-RU" smtClean="0"/>
              <a:pPr/>
              <a:t>16.06.2020</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725C68B6-61C2-468F-89AB-4B9F7531AA68}"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5B106E36-FD25-4E2D-B0AA-010F637433A0}" type="datetimeFigureOut">
              <a:rPr lang="ru-RU" smtClean="0"/>
              <a:pPr/>
              <a:t>16.06.2020</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725C68B6-61C2-468F-89AB-4B9F7531AA68}"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title"/>
          </p:nvPr>
        </p:nvSpPr>
        <p:spPr>
          <a:xfrm>
            <a:off x="301752" y="457200"/>
            <a:ext cx="8686800" cy="4400560"/>
          </a:xfrm>
        </p:spPr>
        <p:txBody>
          <a:bodyPr>
            <a:noAutofit/>
          </a:bodyPr>
          <a:lstStyle/>
          <a:p>
            <a:pPr algn="ctr"/>
            <a:r>
              <a:rPr lang="ru-RU" sz="6000" dirty="0" smtClean="0"/>
              <a:t/>
            </a:r>
            <a:br>
              <a:rPr lang="ru-RU" sz="6000" dirty="0" smtClean="0"/>
            </a:br>
            <a:r>
              <a:rPr lang="ru-RU" sz="6000" dirty="0" smtClean="0"/>
              <a:t/>
            </a:r>
            <a:br>
              <a:rPr lang="ru-RU" sz="6000" dirty="0" smtClean="0"/>
            </a:br>
            <a:r>
              <a:rPr lang="ru-RU" sz="6000" dirty="0" smtClean="0"/>
              <a:t>КРАСНАЯ  КНИГА  </a:t>
            </a:r>
            <a:r>
              <a:rPr lang="ru-RU" sz="5400" dirty="0" smtClean="0"/>
              <a:t>РЕСПУБЛИКИ  ТАТАРСТАН</a:t>
            </a:r>
            <a:br>
              <a:rPr lang="ru-RU" sz="5400" dirty="0" smtClean="0"/>
            </a:br>
            <a:r>
              <a:rPr lang="ru-RU" sz="5400" dirty="0" smtClean="0"/>
              <a:t/>
            </a:r>
            <a:br>
              <a:rPr lang="ru-RU" sz="5400" dirty="0" smtClean="0"/>
            </a:br>
            <a:r>
              <a:rPr lang="ru-RU" sz="5400" dirty="0" smtClean="0"/>
              <a:t/>
            </a:r>
            <a:br>
              <a:rPr lang="ru-RU" sz="5400" dirty="0" smtClean="0"/>
            </a:br>
            <a:r>
              <a:rPr lang="ru-RU" dirty="0" smtClean="0"/>
              <a:t>ВИДЫ  ЖИВОТНЫХ  И  РАСТЕНИЙ, ВСТРЕЧАЮЩИЕСЯ  В  БУГУЛЬМИНСКОМ МУНИЦИПАЛЬНОМ  РАЙОНЕ</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ChangeArrowheads="1"/>
          </p:cNvSpPr>
          <p:nvPr/>
        </p:nvSpPr>
        <p:spPr bwMode="auto">
          <a:xfrm>
            <a:off x="142844" y="142852"/>
            <a:ext cx="8858312"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ru-RU" b="1" i="1" u="sng" dirty="0" smtClean="0">
                <a:latin typeface="Arial Narrow" pitchFamily="34" charset="0"/>
              </a:rPr>
              <a:t>ЛУНЬ ЛУГОВОЙ</a:t>
            </a:r>
          </a:p>
          <a:p>
            <a:pPr lvl="0" algn="just" fontAlgn="base">
              <a:spcBef>
                <a:spcPct val="0"/>
              </a:spcBef>
              <a:spcAft>
                <a:spcPct val="0"/>
              </a:spcAf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Луни, в том числе и  </a:t>
            </a:r>
            <a:r>
              <a:rPr kumimoji="0" lang="ru-RU" sz="1600" b="1" i="0" u="none" strike="noStrike" cap="none" normalizeH="0" baseline="0" dirty="0" smtClean="0">
                <a:ln>
                  <a:noFill/>
                </a:ln>
                <a:solidFill>
                  <a:srgbClr val="000000"/>
                </a:solidFill>
                <a:effectLst/>
                <a:latin typeface="Arial Narrow" pitchFamily="34" charset="0"/>
                <a:ea typeface="Times New Roman" pitchFamily="18" charset="0"/>
              </a:rPr>
              <a:t>лунь луговой,</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отличаются от других ястребов более стройным телосложением, длинными узкими крыльями и длинным хвостом, а также характерным, «охотничьим» полетом невысоко от земли, с редкими глубокими взмахами крыльев.</a:t>
            </a:r>
            <a:endParaRPr kumimoji="0" lang="ru-RU" sz="1600" b="0" i="0" u="none" strike="noStrike" cap="none" normalizeH="0" baseline="0" dirty="0" smtClean="0">
              <a:ln>
                <a:noFill/>
              </a:ln>
              <a:solidFill>
                <a:schemeClr val="tx1"/>
              </a:solidFill>
              <a:effectLst/>
              <a:latin typeface="Arial Narrow" pitchFamily="34"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a:t>
            </a:r>
            <a:r>
              <a:rPr kumimoji="0" lang="ru-RU" sz="1600" b="0" i="0" u="none" strike="noStrike" cap="none" normalizeH="0" dirty="0" smtClean="0">
                <a:ln>
                  <a:noFill/>
                </a:ln>
                <a:solidFill>
                  <a:srgbClr val="000000"/>
                </a:solidFill>
                <a:effectLst/>
                <a:latin typeface="Arial Narrow" pitchFamily="34" charset="0"/>
                <a:ea typeface="Times New Roman" pitchFamily="18" charset="0"/>
              </a:rPr>
              <a:t>          </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Птица встречается на полях, лугах, в степях с высокой травой.</a:t>
            </a:r>
            <a:endParaRPr kumimoji="0" lang="ru-RU" sz="1600" b="0" i="0" u="none" strike="noStrike" cap="none" normalizeH="0" baseline="0" dirty="0" smtClean="0">
              <a:ln>
                <a:noFill/>
              </a:ln>
              <a:solidFill>
                <a:schemeClr val="tx1"/>
              </a:solidFill>
              <a:effectLst/>
              <a:latin typeface="Arial Narrow" pitchFamily="34" charset="0"/>
              <a:ea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a:t>
            </a:r>
            <a:r>
              <a:rPr kumimoji="0" lang="ru-RU" sz="1600" b="0" i="0" u="none" strike="noStrike" cap="none" normalizeH="0" dirty="0" smtClean="0">
                <a:ln>
                  <a:noFill/>
                </a:ln>
                <a:solidFill>
                  <a:srgbClr val="000000"/>
                </a:solidFill>
                <a:effectLst/>
                <a:latin typeface="Arial Narrow" pitchFamily="34" charset="0"/>
                <a:ea typeface="Times New Roman" pitchFamily="18" charset="0"/>
              </a:rPr>
              <a:t>          </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Весной можно видеть, как пары луней летают над открытыми 				пространствами и выполняют в воздухе сложные, «акробатические» трюки. 			Гнездо располагается на земле, обычно в густой прошлогодней траве. Оно 			может иметь вид и довольно крупной рыхлой чаши из веточек, и 				небольшой ямки, выстланной стеблями трав. Завидев человека или 				хищников вблизи гнезда, луни держатся в стороне, не атакуют. Однако 			месторасположение гнезда вполне можно определить, наблюдая с 				почтительного расстояния за птицами, которые с лету садятся рядом с 			жилищем.</a:t>
            </a:r>
          </a:p>
          <a:p>
            <a:pPr algn="just"/>
            <a:r>
              <a:rPr lang="ru-RU" sz="1600" dirty="0" smtClean="0">
                <a:latin typeface="Arial Narrow" pitchFamily="34" charset="0"/>
              </a:rPr>
              <a:t>          Часто можно видеть луня, неспешно летящего в нескольких метрах от земли, готового к внезапному броску. Основная добыча — мышевидные грызуны, при случае небольшие — рептилии, амфибии, а также крупные насекомые. Лунь разоряет наземные гнезда, может </a:t>
            </a:r>
          </a:p>
          <a:p>
            <a:pPr algn="just"/>
            <a:r>
              <a:rPr lang="ru-RU" sz="1600" dirty="0" smtClean="0">
                <a:latin typeface="Arial Narrow" pitchFamily="34" charset="0"/>
              </a:rPr>
              <a:t>поймать и птицу.</a:t>
            </a:r>
          </a:p>
          <a:p>
            <a:pPr algn="just"/>
            <a:r>
              <a:rPr lang="ru-RU" sz="1600" dirty="0" smtClean="0">
                <a:latin typeface="Arial Narrow" pitchFamily="34" charset="0"/>
              </a:rPr>
              <a:t>          На полях и в долинах рек также встречается лунь полевой</a:t>
            </a:r>
          </a:p>
          <a:p>
            <a:pPr algn="just"/>
            <a:r>
              <a:rPr lang="ru-RU" sz="1600" dirty="0" smtClean="0">
                <a:latin typeface="Arial Narrow" pitchFamily="34" charset="0"/>
              </a:rPr>
              <a:t>(</a:t>
            </a:r>
            <a:r>
              <a:rPr lang="ru-RU" sz="1600" dirty="0" err="1" smtClean="0">
                <a:latin typeface="Arial Narrow" pitchFamily="34" charset="0"/>
              </a:rPr>
              <a:t>Circus</a:t>
            </a:r>
            <a:r>
              <a:rPr lang="ru-RU" sz="1600" dirty="0" smtClean="0">
                <a:latin typeface="Arial Narrow" pitchFamily="34" charset="0"/>
              </a:rPr>
              <a:t> </a:t>
            </a:r>
            <a:r>
              <a:rPr lang="ru-RU" sz="1600" dirty="0" err="1" smtClean="0">
                <a:latin typeface="Arial Narrow" pitchFamily="34" charset="0"/>
              </a:rPr>
              <a:t>cyaneus</a:t>
            </a:r>
            <a:r>
              <a:rPr lang="ru-RU" sz="1600" dirty="0" smtClean="0">
                <a:latin typeface="Arial Narrow" pitchFamily="34" charset="0"/>
              </a:rPr>
              <a:t>), весьма похожий на лугового. Самец этой</a:t>
            </a:r>
          </a:p>
          <a:p>
            <a:pPr algn="just"/>
            <a:r>
              <a:rPr lang="ru-RU" sz="1600" dirty="0" smtClean="0">
                <a:latin typeface="Arial Narrow" pitchFamily="34" charset="0"/>
              </a:rPr>
              <a:t>птицы отличается тем, что черная полоска на крыльях идет</a:t>
            </a:r>
          </a:p>
          <a:p>
            <a:pPr algn="just"/>
            <a:r>
              <a:rPr lang="ru-RU" sz="1600" dirty="0" smtClean="0">
                <a:latin typeface="Arial Narrow" pitchFamily="34" charset="0"/>
              </a:rPr>
              <a:t>по краю, а маховые перья крыла окрашены в черный цвет не</a:t>
            </a:r>
          </a:p>
          <a:p>
            <a:pPr algn="just"/>
            <a:r>
              <a:rPr lang="ru-RU" sz="1600" dirty="0" smtClean="0">
                <a:latin typeface="Arial Narrow" pitchFamily="34" charset="0"/>
              </a:rPr>
              <a:t>полностью, а только наполовину; резкий переход между</a:t>
            </a:r>
          </a:p>
          <a:p>
            <a:pPr algn="just"/>
            <a:r>
              <a:rPr lang="ru-RU" sz="1600" dirty="0" smtClean="0">
                <a:latin typeface="Arial Narrow" pitchFamily="34" charset="0"/>
              </a:rPr>
              <a:t>черными кончиками и светлой частью крыльев образует</a:t>
            </a:r>
          </a:p>
          <a:p>
            <a:pPr algn="just"/>
            <a:r>
              <a:rPr lang="ru-RU" sz="1600" dirty="0" smtClean="0">
                <a:latin typeface="Arial Narrow" pitchFamily="34" charset="0"/>
              </a:rPr>
              <a:t>тупой угол. На нижней стороне хвоста самки луня полевого</a:t>
            </a:r>
          </a:p>
          <a:p>
            <a:pPr algn="just"/>
            <a:r>
              <a:rPr lang="ru-RU" sz="1600" dirty="0" smtClean="0">
                <a:latin typeface="Arial Narrow" pitchFamily="34" charset="0"/>
              </a:rPr>
              <a:t>заметны две темные полосы.</a:t>
            </a:r>
            <a:endParaRPr kumimoji="0" lang="ru-RU" sz="1600" b="0" i="0" u="none" strike="noStrike" cap="none" normalizeH="0" baseline="0" dirty="0" smtClean="0">
              <a:ln>
                <a:noFill/>
              </a:ln>
              <a:solidFill>
                <a:schemeClr val="tx1"/>
              </a:solidFill>
              <a:effectLst/>
              <a:latin typeface="Arial Narrow" pitchFamily="34" charset="0"/>
            </a:endParaRPr>
          </a:p>
        </p:txBody>
      </p:sp>
      <p:pic>
        <p:nvPicPr>
          <p:cNvPr id="6" name="Рисунок 5" descr="Лунь луговой - Птицы Горшеченского района Курской области. Сайт ..."/>
          <p:cNvPicPr/>
          <p:nvPr/>
        </p:nvPicPr>
        <p:blipFill>
          <a:blip r:embed="rId2"/>
          <a:srcRect/>
          <a:stretch>
            <a:fillRect/>
          </a:stretch>
        </p:blipFill>
        <p:spPr bwMode="auto">
          <a:xfrm>
            <a:off x="357158" y="1214422"/>
            <a:ext cx="2600325" cy="2463800"/>
          </a:xfrm>
          <a:prstGeom prst="rect">
            <a:avLst/>
          </a:prstGeom>
          <a:ln>
            <a:noFill/>
          </a:ln>
          <a:effectLst>
            <a:softEdge rad="112500"/>
          </a:effectLst>
        </p:spPr>
      </p:pic>
      <p:pic>
        <p:nvPicPr>
          <p:cNvPr id="7" name="Рисунок 6" descr="Птицы НСО | Луговой лунь – Circus pigargus"/>
          <p:cNvPicPr/>
          <p:nvPr/>
        </p:nvPicPr>
        <p:blipFill>
          <a:blip r:embed="rId3"/>
          <a:srcRect/>
          <a:stretch>
            <a:fillRect/>
          </a:stretch>
        </p:blipFill>
        <p:spPr bwMode="auto">
          <a:xfrm>
            <a:off x="5286380" y="4214818"/>
            <a:ext cx="3625850" cy="24511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4282" y="214290"/>
            <a:ext cx="8715436" cy="60324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69875" algn="ctr" fontAlgn="base">
              <a:spcBef>
                <a:spcPct val="0"/>
              </a:spcBef>
              <a:spcAft>
                <a:spcPct val="0"/>
              </a:spcAft>
            </a:pPr>
            <a:r>
              <a:rPr lang="ru-RU" b="1" i="1" u="sng" dirty="0" smtClean="0">
                <a:latin typeface="Arial Narrow" pitchFamily="34" charset="0"/>
              </a:rPr>
              <a:t>ДОЖДЕВИК ЕЖЕВИДНО-КОЛЮЧИЙ</a:t>
            </a:r>
          </a:p>
          <a:p>
            <a:pPr lvl="0" indent="269875" algn="just" fontAlgn="base">
              <a:spcBef>
                <a:spcPct val="0"/>
              </a:spcBef>
              <a:spcAft>
                <a:spcPct val="0"/>
              </a:spcAf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Форма плодового тела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обратно-грушевидная</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шаровидная, яйцевидная или клубневидная. В нижней части наблюдается утолщение, получается короткий и толстый пенек, который уходит в грунт тоненькими корневидными гифами.</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a:t>
            </a:r>
            <a:r>
              <a:rPr kumimoji="0" lang="ru-RU" sz="1600" b="0" i="0" u="none" strike="noStrike" cap="none" normalizeH="0" dirty="0" smtClean="0">
                <a:ln>
                  <a:noFill/>
                </a:ln>
                <a:solidFill>
                  <a:schemeClr val="tx1"/>
                </a:solidFill>
                <a:effectLst/>
                <a:latin typeface="Arial Narrow" pitchFamily="34" charset="0"/>
                <a:ea typeface="Times New Roman" pitchFamily="18" charset="0"/>
                <a:cs typeface="Times New Roman" pitchFamily="18" charset="0"/>
              </a:rPr>
              <a:t>          </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Верхняя часть плодового тела густо усеяна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шипиками</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прижимающихся друг к другу. Из-за 					этих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шипиков</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гриб внешне напоминает ежика. 						Вокруг каждого крупного шипа кольцом 						располагаются крохотные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шипики</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Шипики</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легко 					отваливаются, а на их месте остается гладкая 					поверхность. Окрас плодового тела изменяется от 					белого до светло-бурого.</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60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Мякоть у молодых дождевиков белого 						цвета, а у старых она превращается в споровый 					порошок зелено-бурого окраса.  Споры 						распыляются через раскрывающуюся верхнюю 					часть уже созревшего гриба.</a:t>
            </a:r>
            <a:endParaRPr kumimoji="0" lang="ru-RU" sz="1600" i="0" u="none" strike="noStrike" cap="none" normalizeH="0" baseline="0" dirty="0" smtClean="0">
              <a:ln>
                <a:noFill/>
              </a:ln>
              <a:solidFill>
                <a:schemeClr val="tx1"/>
              </a:solidFill>
              <a:effectLst/>
              <a:latin typeface="Arial Narrow"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60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Это редкие грибы. </a:t>
            </a:r>
            <a:r>
              <a:rPr kumimoji="0" lang="ru-RU" sz="160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Шипастые</a:t>
            </a:r>
            <a:r>
              <a:rPr kumimoji="0" lang="ru-RU" sz="160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a:t>
            </a:r>
            <a:r>
              <a:rPr kumimoji="0" lang="ru-RU" sz="160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еживики</a:t>
            </a:r>
            <a:r>
              <a:rPr kumimoji="0" lang="ru-RU" sz="160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встречаются одиночно или небольшими группами. Растут они в основном в лиственных лесах и на вересковых пустошах. Предпочитают селиться на известковой почве. Выбирают холмистые и гористые местности. Плодоносят дождевики </a:t>
            </a:r>
            <a:r>
              <a:rPr kumimoji="0" lang="ru-RU" sz="160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ежевидно-колючие</a:t>
            </a:r>
            <a:r>
              <a:rPr kumimoji="0" lang="ru-RU" sz="160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с лета по осень.</a:t>
            </a:r>
            <a:endParaRPr kumimoji="0" lang="ru-RU" sz="1600" i="0" u="none" strike="noStrike" cap="none" normalizeH="0" baseline="0" dirty="0" smtClean="0">
              <a:ln>
                <a:noFill/>
              </a:ln>
              <a:solidFill>
                <a:schemeClr val="tx1"/>
              </a:solidFill>
              <a:effectLst/>
              <a:latin typeface="Arial Narrow"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Эти грибы считаются съедобными, пока их мякоть сохраняет белизну и упругость, то есть в молодом возрасте. По вкусовым качествам их относят к 4-ой категории. В пищу дождевики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ежевидно-колючие</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употребляют в вареном и сушеном виде. Дождевики плохо переносят длительную транспортировку в корзине, поэтому их не рекомендуется собирать, если планируется провести в лесу несколько часов.</a:t>
            </a:r>
            <a:endParaRPr kumimoji="0" lang="ru-RU" sz="1600" b="0" i="0" u="none" strike="noStrike" cap="none" normalizeH="0" baseline="0" dirty="0" smtClean="0">
              <a:ln>
                <a:noFill/>
              </a:ln>
              <a:solidFill>
                <a:schemeClr val="tx1"/>
              </a:solidFill>
              <a:effectLst/>
              <a:latin typeface="Arial Narrow" pitchFamily="34" charset="0"/>
            </a:endParaRPr>
          </a:p>
        </p:txBody>
      </p:sp>
      <p:pic>
        <p:nvPicPr>
          <p:cNvPr id="3" name="Рисунок 2" descr="C:\Users\1\Desktop\Lycoperdon-echinatum-800x514.jpg"/>
          <p:cNvPicPr/>
          <p:nvPr/>
        </p:nvPicPr>
        <p:blipFill>
          <a:blip r:embed="rId2"/>
          <a:srcRect/>
          <a:stretch>
            <a:fillRect/>
          </a:stretch>
        </p:blipFill>
        <p:spPr bwMode="auto">
          <a:xfrm>
            <a:off x="571472" y="1428736"/>
            <a:ext cx="4080107" cy="261937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1"/>
          <p:cNvSpPr>
            <a:spLocks noChangeArrowheads="1"/>
          </p:cNvSpPr>
          <p:nvPr/>
        </p:nvSpPr>
        <p:spPr bwMode="auto">
          <a:xfrm>
            <a:off x="214282" y="285728"/>
            <a:ext cx="8715436" cy="62786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9875" algn="ctr" defTabSz="914400" rtl="0" eaLnBrk="1" fontAlgn="base" latinLnBrk="0" hangingPunct="1">
              <a:lnSpc>
                <a:spcPct val="100000"/>
              </a:lnSpc>
              <a:spcBef>
                <a:spcPct val="0"/>
              </a:spcBef>
              <a:spcAft>
                <a:spcPct val="0"/>
              </a:spcAft>
              <a:buClrTx/>
              <a:buSzTx/>
              <a:buFontTx/>
              <a:buNone/>
              <a:tabLst/>
            </a:pPr>
            <a:r>
              <a:rPr kumimoji="0" lang="ru-RU" b="1" i="1" u="sng" strike="noStrike" cap="none" normalizeH="0" baseline="0" dirty="0" smtClean="0">
                <a:ln>
                  <a:noFill/>
                </a:ln>
                <a:solidFill>
                  <a:schemeClr val="tx1"/>
                </a:solidFill>
                <a:effectLst/>
                <a:latin typeface="Arial Narrow" pitchFamily="34" charset="0"/>
                <a:ea typeface="Times New Roman" pitchFamily="18" charset="0"/>
              </a:rPr>
              <a:t>ВАСИЛЁК  РУССКИЙ</a:t>
            </a:r>
          </a:p>
          <a:p>
            <a:pPr algn="just"/>
            <a:r>
              <a:rPr lang="ru-RU" sz="1600" dirty="0" smtClean="0">
                <a:latin typeface="Arial Narrow" pitchFamily="34" charset="0"/>
              </a:rPr>
              <a:t>          Среди многочисленных представителей семейства Астровых василек занимает почетное место. В настоящее время он узнаваем не только взрослыми, но и детьми.</a:t>
            </a:r>
          </a:p>
          <a:p>
            <a:pPr algn="just"/>
            <a:r>
              <a:rPr lang="ru-RU" sz="1600" dirty="0" smtClean="0">
                <a:latin typeface="Arial Narrow" pitchFamily="34" charset="0"/>
              </a:rPr>
              <a:t>          Это растение произрастает повсеместно – и на территории</a:t>
            </a:r>
          </a:p>
          <a:p>
            <a:pPr algn="just"/>
            <a:r>
              <a:rPr lang="ru-RU" sz="1600" dirty="0" smtClean="0">
                <a:latin typeface="Arial Narrow" pitchFamily="34" charset="0"/>
              </a:rPr>
              <a:t>Европейских государств, и в России. Его нередко можно обнаружить</a:t>
            </a:r>
          </a:p>
          <a:p>
            <a:pPr algn="just"/>
            <a:r>
              <a:rPr lang="ru-RU" sz="1600" dirty="0" smtClean="0">
                <a:latin typeface="Arial Narrow" pitchFamily="34" charset="0"/>
              </a:rPr>
              <a:t>во ржи, пустынных природных уголках, на лесной опушке, на полях,</a:t>
            </a:r>
          </a:p>
          <a:p>
            <a:pPr algn="just"/>
            <a:r>
              <a:rPr lang="ru-RU" sz="1600" dirty="0" smtClean="0">
                <a:latin typeface="Arial Narrow" pitchFamily="34" charset="0"/>
              </a:rPr>
              <a:t>недалеко от жилых домов.</a:t>
            </a:r>
          </a:p>
          <a:p>
            <a:pPr algn="just"/>
            <a:r>
              <a:rPr lang="ru-RU" sz="1600" dirty="0" smtClean="0">
                <a:latin typeface="Arial Narrow" pitchFamily="34" charset="0"/>
              </a:rPr>
              <a:t>          Ветвистый, прямой стебель растения может достигать 1 м в</a:t>
            </a:r>
          </a:p>
          <a:p>
            <a:pPr algn="just"/>
            <a:r>
              <a:rPr lang="ru-RU" sz="1600" dirty="0" smtClean="0">
                <a:latin typeface="Arial Narrow" pitchFamily="34" charset="0"/>
              </a:rPr>
              <a:t>длину. Побеги, как правило, имеют шероховатую поверхность. Его</a:t>
            </a:r>
          </a:p>
          <a:p>
            <a:pPr algn="just"/>
            <a:r>
              <a:rPr lang="ru-RU" sz="1600" dirty="0" smtClean="0">
                <a:latin typeface="Arial Narrow" pitchFamily="34" charset="0"/>
              </a:rPr>
              <a:t>листья обычно мягкие, удлиненные, зеленого цвета, расположены</a:t>
            </a:r>
          </a:p>
          <a:p>
            <a:pPr algn="just"/>
            <a:r>
              <a:rPr lang="ru-RU" sz="1600" dirty="0" smtClean="0">
                <a:latin typeface="Arial Narrow" pitchFamily="34" charset="0"/>
              </a:rPr>
              <a:t>поочередно. Однако зеленый цвет нарушает сероватый оттенок</a:t>
            </a:r>
          </a:p>
          <a:p>
            <a:pPr algn="just"/>
            <a:r>
              <a:rPr lang="ru-RU" sz="1600" dirty="0" smtClean="0">
                <a:latin typeface="Arial Narrow" pitchFamily="34" charset="0"/>
              </a:rPr>
              <a:t>мелких ворсинок, которые покрывают пластину листа. При этом нижние листья отмирают гораздо раньше верхних. С начала лета до самых последних осенних дней васильки цветут голубыми, фиолетовыми, редко белыми, розовыми душистыми цветками, которые собраны в корзинки. </a:t>
            </a:r>
          </a:p>
          <a:p>
            <a:pPr algn="just"/>
            <a:r>
              <a:rPr lang="ru-RU" sz="1600" dirty="0" smtClean="0">
                <a:latin typeface="Arial Narrow" pitchFamily="34" charset="0"/>
              </a:rPr>
              <a:t>          Согласно грустной легенде, в которой русалка превратила любимого человека в василек, многие уверены в том, что этот цветок выглядит немного печальным.</a:t>
            </a:r>
          </a:p>
          <a:p>
            <a:pPr algn="just"/>
            <a:r>
              <a:rPr lang="ru-RU" sz="1600" dirty="0" smtClean="0">
                <a:latin typeface="Arial Narrow" pitchFamily="34" charset="0"/>
              </a:rPr>
              <a:t>Эта частичка природы является светолюбивым растением. Оно считается неприхотливым. Произрастает вдоль пыльных дорог, поэтому уход за ними не так сложен. С того момента, как начинает произрастать семя, проходит длительное время. Наиболее распространенными являются василек синий и луговой.</a:t>
            </a:r>
          </a:p>
          <a:p>
            <a:pPr algn="just"/>
            <a:r>
              <a:rPr lang="ru-RU" sz="1600" dirty="0" smtClean="0">
                <a:latin typeface="Arial Narrow" pitchFamily="34" charset="0"/>
              </a:rPr>
              <a:t>          Пользу василек приносит с давних пор. Много лет назад из него извлекали вещества для создания голубой краски, которой окрашивали шерсть. В настоящее время часто применяют отвары, которые помогают вылечить простудные и другие заболевания. Из него изготавливают васильковый уксус. Лекарственные препараты с добавлением василька повышают аппетит. </a:t>
            </a:r>
          </a:p>
          <a:p>
            <a:pPr algn="just"/>
            <a:r>
              <a:rPr lang="ru-RU" sz="1600" dirty="0" smtClean="0">
                <a:latin typeface="Arial Narrow" pitchFamily="34" charset="0"/>
              </a:rPr>
              <a:t>          Растение является прекрасным медоносом. Над его цветками вьются пчелы, активно добывая нектар. </a:t>
            </a:r>
          </a:p>
          <a:p>
            <a:pPr algn="just"/>
            <a:r>
              <a:rPr lang="ru-RU" sz="1600" dirty="0" smtClean="0">
                <a:latin typeface="Arial Narrow" pitchFamily="34" charset="0"/>
              </a:rPr>
              <a:t>Сегодня василек пополнил список Красной книги как особо охраняемое растение.</a:t>
            </a:r>
            <a:endParaRPr kumimoji="0" lang="ru-RU" sz="1600" b="0" i="0" u="none" strike="noStrike" cap="none" normalizeH="0" baseline="0" dirty="0" smtClean="0">
              <a:ln>
                <a:noFill/>
              </a:ln>
              <a:solidFill>
                <a:schemeClr val="tx1"/>
              </a:solidFill>
              <a:effectLst/>
              <a:latin typeface="Arial Narrow" pitchFamily="34" charset="0"/>
            </a:endParaRPr>
          </a:p>
        </p:txBody>
      </p:sp>
      <p:pic>
        <p:nvPicPr>
          <p:cNvPr id="3" name="Рисунок 2" descr="C:\Users\1\Desktop\0019-031-.jpg"/>
          <p:cNvPicPr/>
          <p:nvPr/>
        </p:nvPicPr>
        <p:blipFill>
          <a:blip r:embed="rId2"/>
          <a:srcRect/>
          <a:stretch>
            <a:fillRect/>
          </a:stretch>
        </p:blipFill>
        <p:spPr bwMode="auto">
          <a:xfrm>
            <a:off x="5715008" y="857232"/>
            <a:ext cx="3101975" cy="232648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4"/>
          <p:cNvSpPr>
            <a:spLocks noChangeArrowheads="1"/>
          </p:cNvSpPr>
          <p:nvPr/>
        </p:nvSpPr>
        <p:spPr bwMode="auto">
          <a:xfrm>
            <a:off x="214282" y="142852"/>
            <a:ext cx="8715436" cy="657229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69875" algn="ctr" fontAlgn="base">
              <a:spcBef>
                <a:spcPct val="0"/>
              </a:spcBef>
              <a:spcAft>
                <a:spcPct val="0"/>
              </a:spcAft>
            </a:pPr>
            <a:r>
              <a:rPr lang="ru-RU" b="1" i="1" u="sng" dirty="0" smtClean="0">
                <a:latin typeface="Arial Narrow" pitchFamily="34" charset="0"/>
              </a:rPr>
              <a:t>ШАЛФЕЙ  ПРОНИКАЮЩИЙ</a:t>
            </a:r>
            <a:endParaRPr kumimoji="0" lang="ru-RU" b="1" i="1" u="sng"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endParaRPr>
          </a:p>
          <a:p>
            <a:pPr marL="0" marR="0" lvl="0" indent="269875"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Стержнекорневой многолетник, в высоту до 80 см. По поверхности опушенного стебля листьев нет, только в прикорневой части. Листовая пластина имеет овально-вытянутую форму с заострением у основания, с черешковым креплением. Сверху листья голые и морщинистые, снизу — слегка махровые. Мутовки собраны в опущенные кисти, состоящие из трех ветвей. Их длина — не более 7 см. Чашечка с пушистым ореолом, размером 4–5 мм. Плод — семенная коробочка. Цветение наступает в конце мая. Размножается семенным способом.</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С давних времен шалфей считался травой для продления молодости. Его применяют как для общего укрепления организма, так и при конкретных заболеваниях. Растение содержит эфирное и жирное масло, хиноны,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флавоноиды</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дитерпеноиды</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стероиды, дубильные вещества, витамин Р, горечь,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сальвин</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Корневая система обладает рядом целебных действий. </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Верхняя составляющая растения используется в народной медицине в качестве припарок при артрите, подагре и суставных заболеваниях. </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a:t>
            </a:r>
            <a:r>
              <a:rPr kumimoji="0" lang="ru-RU" sz="1600" b="0" i="0" u="none" strike="noStrike" cap="none" normalizeH="0" dirty="0" smtClean="0">
                <a:ln>
                  <a:noFill/>
                </a:ln>
                <a:solidFill>
                  <a:schemeClr val="tx1"/>
                </a:solidFill>
                <a:effectLst/>
                <a:latin typeface="Arial Narrow" pitchFamily="34" charset="0"/>
                <a:ea typeface="Times New Roman" pitchFamily="18" charset="0"/>
                <a:cs typeface="Times New Roman" pitchFamily="18" charset="0"/>
              </a:rPr>
              <a:t>          </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Для изготовления пряностей и лекарственных препаратов 				используют три вида шалфея: лекарственный, луговой и мускатный. Эта 			трава особенно показана для женского здоровья: нормализует функцию 			половых желез. </a:t>
            </a:r>
            <a:endParaRPr kumimoji="0" lang="ru-RU" sz="1600" b="0" i="0" u="none" strike="noStrike" cap="none" normalizeH="0" baseline="0" dirty="0" smtClean="0">
              <a:ln>
                <a:noFill/>
              </a:ln>
              <a:solidFill>
                <a:schemeClr val="tx1"/>
              </a:solidFill>
              <a:effectLst/>
              <a:latin typeface="Arial Narrow" pitchFamily="34" charset="0"/>
              <a:ea typeface="Times New Roman" pitchFamily="18"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rPr>
              <a:t>Урсоловая</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и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rPr>
              <a:t>олеаноловая</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кислоты в составе растения оказывают: 			противовоспалительное, противоопухолевое,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rPr>
              <a:t>антимикробное</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и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rPr>
              <a:t>гепатопротекторное</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воздействие. Благодаря дубильным веществам 				организм закаляется и лучше начинает сопротивляться инфекциям.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rPr>
              <a:t>Сальвин</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эффективно защищает ротовую полость и помогает 				справляться с любыми стоматологическими проблемами. Поэтому 				леденцы с шалфеем так часто используют при болях в горле.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rPr>
              <a:t>Цинеол</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 			компонент, незаменимый при простуде и сильном кашле, во многих 				сиропах вы найдете этот компонент.</a:t>
            </a:r>
            <a:r>
              <a:rPr kumimoji="0" lang="ru-RU" sz="1600" b="0" i="0" u="none" strike="noStrike" cap="none" normalizeH="0" baseline="0" dirty="0" smtClean="0">
                <a:ln>
                  <a:noFill/>
                </a:ln>
                <a:solidFill>
                  <a:schemeClr val="tx1"/>
                </a:solidFill>
                <a:effectLst/>
                <a:latin typeface="Arial Narrow" pitchFamily="34" charset="0"/>
              </a:rPr>
              <a:t> </a:t>
            </a:r>
          </a:p>
        </p:txBody>
      </p:sp>
      <p:pic>
        <p:nvPicPr>
          <p:cNvPr id="6" name="Рисунок 5" descr="C:\Users\1\Desktop\sh_2.jpg"/>
          <p:cNvPicPr/>
          <p:nvPr/>
        </p:nvPicPr>
        <p:blipFill>
          <a:blip r:embed="rId2"/>
          <a:srcRect/>
          <a:stretch>
            <a:fillRect/>
          </a:stretch>
        </p:blipFill>
        <p:spPr bwMode="auto">
          <a:xfrm>
            <a:off x="285720" y="3643314"/>
            <a:ext cx="2500330" cy="274667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214282" y="142852"/>
            <a:ext cx="8715436" cy="671514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1" u="sng" strike="noStrike" cap="none" normalizeH="0" baseline="0" dirty="0" smtClean="0">
                <a:ln>
                  <a:noFill/>
                </a:ln>
                <a:solidFill>
                  <a:schemeClr val="tx1"/>
                </a:solidFill>
                <a:effectLst/>
                <a:latin typeface="Arial Narrow" pitchFamily="34" charset="0"/>
                <a:ea typeface="Times New Roman" pitchFamily="18" charset="0"/>
              </a:rPr>
              <a:t>КУВШИНКА  БЕЛАЯ</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Белая кувшинка имеет еще и другие названия — водяная лилия, или нимфея. Она представляет собой одно из самых удивительных                                                                               водных растений, которые когда-либо существовали в природе.</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Это растение притягивает к                                                                               себе неповторимой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rPr>
              <a:t>красо-той</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Плавающие на поверхности                                                                                  воды темно-зеленые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rPr>
              <a:t>лис-тья</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в виде большого сердечка,                                                          </a:t>
            </a:r>
            <a:r>
              <a:rPr kumimoji="0" lang="ru-RU" sz="1600" b="0" i="0" u="none" strike="noStrike" cap="none" normalizeH="0" dirty="0" smtClean="0">
                <a:ln>
                  <a:noFill/>
                </a:ln>
                <a:solidFill>
                  <a:schemeClr val="tx1"/>
                </a:solidFill>
                <a:effectLst/>
                <a:latin typeface="Arial Narrow" pitchFamily="34" charset="0"/>
                <a:ea typeface="Times New Roman" pitchFamily="18" charset="0"/>
              </a:rPr>
              <a:t> </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украшены белоснежным, завораживающим цветком, который                                                                              источает хорошо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rPr>
              <a:t>ощути-мый</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нежный аромат. Состоит цветок                                                                           кувшинки из множества наружных и внутренних белоснежных                                                                     лепестков. Наружные </a:t>
            </a:r>
            <a:r>
              <a:rPr kumimoji="0" lang="ru-RU" sz="1600" b="0" i="0" u="none" strike="noStrike" cap="none" normalizeH="0" baseline="0" dirty="0" err="1" smtClean="0">
                <a:ln>
                  <a:noFill/>
                </a:ln>
                <a:solidFill>
                  <a:schemeClr val="tx1"/>
                </a:solidFill>
                <a:effectLst/>
                <a:latin typeface="Arial Narrow" pitchFamily="34" charset="0"/>
                <a:ea typeface="Times New Roman" pitchFamily="18" charset="0"/>
              </a:rPr>
              <a:t>ле-пестки</a:t>
            </a: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по своему размеру немного                                                                     больше своих внутренних собратьев. В середине цветка находится рыльце, представляющее собой оранжевого цвета круг с исходящими в разные стороны лучами.</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У белой кувшинки имеются и подводные листья, которые сильно отличаются от надводных своим строением и формой. Это пленчатые листья, которые свернуты в виде трубочки. Все листья и цветок закреплены на упругом стебле, который тянется от подводного корня до поверхности воды. Этот стебель настолько крепкий, что не позволяет даже сильному ветру сорвать кувшинку со своего места.</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Размножается водяная лилия семенами, созревающими под водой и корневым разветвлением. Созревшие семена всплывают на поверхность воды, скапливаясь друг возле друга, отдаленно напоминая рыбью икру.</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Реки, озера и пруды являются постоянной средой обитания этого прекрасного цветка, но стоит так же помнить, что белая кувшинка не любит быстрых течений, поэтому встретить его можно только на «тихой» воде.</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Narrow" pitchFamily="34" charset="0"/>
                <a:ea typeface="Times New Roman" pitchFamily="18" charset="0"/>
              </a:rPr>
              <a:t>          К великому сожалению количество сказочной нимфеи становится все меньше и меньше, а происходит это из-за загрязнения и пересыхания водоемов. В связи с этим белая кувшинка во многих странах занесена в Красную книгу как исчезающий вид и охраняется законом.</a:t>
            </a:r>
            <a:endParaRPr kumimoji="0" lang="ru-RU" sz="1600" b="0" i="0" u="none" strike="noStrike" cap="none" normalizeH="0" baseline="0" dirty="0" smtClean="0">
              <a:ln>
                <a:noFill/>
              </a:ln>
              <a:solidFill>
                <a:schemeClr val="tx1"/>
              </a:solidFill>
              <a:effectLst/>
              <a:latin typeface="Arial Narrow" pitchFamily="34" charset="0"/>
            </a:endParaRPr>
          </a:p>
        </p:txBody>
      </p:sp>
      <p:pic>
        <p:nvPicPr>
          <p:cNvPr id="4" name="Рисунок 3" descr="C:\Users\1\Desktop\img2963_0.jpg"/>
          <p:cNvPicPr/>
          <p:nvPr/>
        </p:nvPicPr>
        <p:blipFill>
          <a:blip r:embed="rId2" cstate="print"/>
          <a:srcRect/>
          <a:stretch>
            <a:fillRect/>
          </a:stretch>
        </p:blipFill>
        <p:spPr bwMode="auto">
          <a:xfrm>
            <a:off x="3398497" y="939118"/>
            <a:ext cx="3214710" cy="207170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57158" y="214289"/>
            <a:ext cx="8501122" cy="6555641"/>
          </a:xfrm>
          <a:prstGeom prst="rect">
            <a:avLst/>
          </a:prstGeom>
        </p:spPr>
        <p:txBody>
          <a:bodyPr wrap="square">
            <a:spAutoFit/>
          </a:bodyPr>
          <a:lstStyle/>
          <a:p>
            <a:pPr lvl="0" algn="ctr" fontAlgn="base">
              <a:spcBef>
                <a:spcPct val="0"/>
              </a:spcBef>
              <a:spcAft>
                <a:spcPct val="0"/>
              </a:spcAft>
            </a:pPr>
            <a:r>
              <a:rPr lang="ru-RU" b="1" i="1" u="sng" dirty="0" smtClean="0">
                <a:solidFill>
                  <a:srgbClr val="000000"/>
                </a:solidFill>
                <a:latin typeface="Arial Narrow" pitchFamily="34" charset="0"/>
                <a:ea typeface="Times New Roman" pitchFamily="18" charset="0"/>
                <a:cs typeface="Arial" pitchFamily="34" charset="0"/>
              </a:rPr>
              <a:t>РУЧЬЕВАЯ  ФОРЕЛЬ</a:t>
            </a:r>
          </a:p>
          <a:p>
            <a:pPr lvl="0" algn="just" fontAlgn="base">
              <a:spcBef>
                <a:spcPct val="0"/>
              </a:spcBef>
              <a:spcAft>
                <a:spcPct val="0"/>
              </a:spcAft>
            </a:pPr>
            <a:r>
              <a:rPr lang="ru-RU" b="1" dirty="0" smtClean="0">
                <a:solidFill>
                  <a:srgbClr val="000000"/>
                </a:solidFill>
                <a:latin typeface="Arial Narrow" pitchFamily="34" charset="0"/>
                <a:ea typeface="Times New Roman" pitchFamily="18" charset="0"/>
                <a:cs typeface="Arial" pitchFamily="34" charset="0"/>
              </a:rPr>
              <a:t>          </a:t>
            </a:r>
            <a:r>
              <a:rPr lang="ru-RU" sz="1600" b="1" dirty="0" smtClean="0">
                <a:solidFill>
                  <a:srgbClr val="000000"/>
                </a:solidFill>
                <a:latin typeface="Arial Narrow" pitchFamily="34" charset="0"/>
                <a:ea typeface="Times New Roman" pitchFamily="18" charset="0"/>
                <a:cs typeface="Arial" pitchFamily="34" charset="0"/>
              </a:rPr>
              <a:t>Ручьевая форель (или в </a:t>
            </a:r>
            <a:r>
              <a:rPr lang="ru-RU" sz="1600" b="1" dirty="0" err="1" smtClean="0">
                <a:solidFill>
                  <a:srgbClr val="000000"/>
                </a:solidFill>
                <a:latin typeface="Arial Narrow" pitchFamily="34" charset="0"/>
                <a:ea typeface="Times New Roman" pitchFamily="18" charset="0"/>
                <a:cs typeface="Arial" pitchFamily="34" charset="0"/>
              </a:rPr>
              <a:t>просторечьи</a:t>
            </a:r>
            <a:r>
              <a:rPr lang="ru-RU" sz="1600" b="1" dirty="0" smtClean="0">
                <a:solidFill>
                  <a:srgbClr val="000000"/>
                </a:solidFill>
                <a:latin typeface="Arial Narrow" pitchFamily="34" charset="0"/>
                <a:ea typeface="Times New Roman" pitchFamily="18" charset="0"/>
                <a:cs typeface="Arial" pitchFamily="34" charset="0"/>
              </a:rPr>
              <a:t> - пеструшка)</a:t>
            </a:r>
            <a:r>
              <a:rPr lang="ru-RU" sz="1600" dirty="0" smtClean="0">
                <a:solidFill>
                  <a:srgbClr val="000000"/>
                </a:solidFill>
                <a:latin typeface="Arial Narrow" pitchFamily="34" charset="0"/>
                <a:ea typeface="Times New Roman" pitchFamily="18" charset="0"/>
                <a:cs typeface="Arial" pitchFamily="34" charset="0"/>
              </a:rPr>
              <a:t> широко </a:t>
            </a:r>
          </a:p>
          <a:p>
            <a:pPr lvl="0" algn="just" fontAlgn="base">
              <a:spcBef>
                <a:spcPct val="0"/>
              </a:spcBef>
              <a:spcAft>
                <a:spcPct val="0"/>
              </a:spcAft>
            </a:pPr>
            <a:r>
              <a:rPr lang="ru-RU" sz="1600" dirty="0" smtClean="0">
                <a:solidFill>
                  <a:srgbClr val="000000"/>
                </a:solidFill>
                <a:latin typeface="Arial Narrow" pitchFamily="34" charset="0"/>
                <a:ea typeface="Times New Roman" pitchFamily="18" charset="0"/>
                <a:cs typeface="Arial" pitchFamily="34" charset="0"/>
              </a:rPr>
              <a:t>распространена не только в Европе, но и во всем мире. </a:t>
            </a:r>
            <a:endParaRPr lang="ru-RU" sz="1600" dirty="0" smtClean="0">
              <a:latin typeface="Arial Narrow" pitchFamily="34" charset="0"/>
              <a:ea typeface="Times New Roman" pitchFamily="18" charset="0"/>
            </a:endParaRPr>
          </a:p>
          <a:p>
            <a:pPr lvl="0" algn="just" eaLnBrk="0" fontAlgn="base" hangingPunct="0">
              <a:spcBef>
                <a:spcPct val="0"/>
              </a:spcBef>
              <a:spcAft>
                <a:spcPct val="0"/>
              </a:spcAft>
            </a:pPr>
            <a:r>
              <a:rPr lang="ru-RU" sz="1600" dirty="0" smtClean="0">
                <a:solidFill>
                  <a:srgbClr val="000000"/>
                </a:solidFill>
                <a:latin typeface="Arial Narrow" pitchFamily="34" charset="0"/>
                <a:ea typeface="Times New Roman" pitchFamily="18" charset="0"/>
                <a:cs typeface="Arial" pitchFamily="34" charset="0"/>
              </a:rPr>
              <a:t>          По внешнему виду и окраске ручьевая форель отличается от</a:t>
            </a:r>
          </a:p>
          <a:p>
            <a:pPr lvl="0" algn="just" eaLnBrk="0" fontAlgn="base" hangingPunct="0">
              <a:spcBef>
                <a:spcPct val="0"/>
              </a:spcBef>
              <a:spcAft>
                <a:spcPct val="0"/>
              </a:spcAft>
            </a:pPr>
            <a:r>
              <a:rPr lang="ru-RU" sz="1600" dirty="0" smtClean="0">
                <a:solidFill>
                  <a:srgbClr val="000000"/>
                </a:solidFill>
                <a:latin typeface="Arial Narrow" pitchFamily="34" charset="0"/>
                <a:ea typeface="Times New Roman" pitchFamily="18" charset="0"/>
                <a:cs typeface="Arial" pitchFamily="34" charset="0"/>
              </a:rPr>
              <a:t>морской и озерной: характерными являются красные или оранжевые </a:t>
            </a:r>
          </a:p>
          <a:p>
            <a:pPr lvl="0" algn="just" eaLnBrk="0" fontAlgn="base" hangingPunct="0">
              <a:spcBef>
                <a:spcPct val="0"/>
              </a:spcBef>
              <a:spcAft>
                <a:spcPct val="0"/>
              </a:spcAft>
            </a:pPr>
            <a:r>
              <a:rPr lang="ru-RU" sz="1600" dirty="0" smtClean="0">
                <a:solidFill>
                  <a:srgbClr val="000000"/>
                </a:solidFill>
                <a:latin typeface="Arial Narrow" pitchFamily="34" charset="0"/>
                <a:ea typeface="Times New Roman" pitchFamily="18" charset="0"/>
                <a:cs typeface="Arial" pitchFamily="34" charset="0"/>
              </a:rPr>
              <a:t>пятна, окруженные светлым ободком. Обычный вес этой рыбы от </a:t>
            </a:r>
          </a:p>
          <a:p>
            <a:pPr lvl="0" algn="just" eaLnBrk="0" fontAlgn="base" hangingPunct="0">
              <a:spcBef>
                <a:spcPct val="0"/>
              </a:spcBef>
              <a:spcAft>
                <a:spcPct val="0"/>
              </a:spcAft>
            </a:pPr>
            <a:r>
              <a:rPr lang="ru-RU" sz="1600" dirty="0" smtClean="0">
                <a:solidFill>
                  <a:srgbClr val="000000"/>
                </a:solidFill>
                <a:latin typeface="Arial Narrow" pitchFamily="34" charset="0"/>
                <a:ea typeface="Times New Roman" pitchFamily="18" charset="0"/>
                <a:cs typeface="Arial" pitchFamily="34" charset="0"/>
              </a:rPr>
              <a:t>300 до 500 г, однако </a:t>
            </a:r>
            <a:r>
              <a:rPr lang="ru-RU" sz="1600" dirty="0" smtClean="0">
                <a:solidFill>
                  <a:srgbClr val="000000"/>
                </a:solidFill>
                <a:latin typeface="Arial Narrow" pitchFamily="34" charset="0"/>
                <a:ea typeface="Times New Roman" pitchFamily="18" charset="0"/>
                <a:cs typeface="Arial" pitchFamily="34" charset="0"/>
              </a:rPr>
              <a:t>встречаются </a:t>
            </a:r>
            <a:r>
              <a:rPr lang="ru-RU" sz="1600" dirty="0" smtClean="0">
                <a:solidFill>
                  <a:srgbClr val="000000"/>
                </a:solidFill>
                <a:latin typeface="Arial Narrow" pitchFamily="34" charset="0"/>
                <a:ea typeface="Times New Roman" pitchFamily="18" charset="0"/>
                <a:cs typeface="Arial" pitchFamily="34" charset="0"/>
              </a:rPr>
              <a:t>экземпляры весом до 1-2 кг.</a:t>
            </a:r>
            <a:endParaRPr lang="ru-RU" sz="1600" dirty="0" smtClean="0">
              <a:latin typeface="Arial Narrow" pitchFamily="34" charset="0"/>
              <a:ea typeface="Times New Roman" pitchFamily="18" charset="0"/>
            </a:endParaRPr>
          </a:p>
          <a:p>
            <a:pPr lvl="0" algn="just" eaLnBrk="0" fontAlgn="base" hangingPunct="0">
              <a:spcBef>
                <a:spcPct val="0"/>
              </a:spcBef>
              <a:spcAft>
                <a:spcPct val="0"/>
              </a:spcAft>
            </a:pPr>
            <a:r>
              <a:rPr lang="ru-RU" sz="1600" dirty="0" smtClean="0">
                <a:solidFill>
                  <a:srgbClr val="000000"/>
                </a:solidFill>
                <a:latin typeface="Arial Narrow" pitchFamily="34" charset="0"/>
                <a:ea typeface="Times New Roman" pitchFamily="18" charset="0"/>
                <a:cs typeface="Arial" pitchFamily="34" charset="0"/>
              </a:rPr>
              <a:t>          </a:t>
            </a:r>
            <a:r>
              <a:rPr lang="ru-RU" sz="1600" dirty="0" smtClean="0">
                <a:latin typeface="Arial Narrow" pitchFamily="34" charset="0"/>
              </a:rPr>
              <a:t>В качестве укрытия для форели могут служить нависшие над</a:t>
            </a:r>
          </a:p>
          <a:p>
            <a:pPr lvl="0" algn="just" eaLnBrk="0" fontAlgn="base" hangingPunct="0">
              <a:spcBef>
                <a:spcPct val="0"/>
              </a:spcBef>
              <a:spcAft>
                <a:spcPct val="0"/>
              </a:spcAft>
            </a:pPr>
            <a:r>
              <a:rPr lang="ru-RU" sz="1600" dirty="0" smtClean="0">
                <a:latin typeface="Arial Narrow" pitchFamily="34" charset="0"/>
              </a:rPr>
              <a:t> водой кусты, подмытые берега, коряги, крупные камни или ямы на дне</a:t>
            </a:r>
          </a:p>
          <a:p>
            <a:pPr lvl="0" algn="just" eaLnBrk="0" fontAlgn="base" hangingPunct="0">
              <a:spcBef>
                <a:spcPct val="0"/>
              </a:spcBef>
              <a:spcAft>
                <a:spcPct val="0"/>
              </a:spcAft>
            </a:pPr>
            <a:r>
              <a:rPr lang="ru-RU" sz="1600" dirty="0" smtClean="0">
                <a:latin typeface="Arial Narrow" pitchFamily="34" charset="0"/>
              </a:rPr>
              <a:t>реки. Предпочтение она отдает укрытиям, омываемым главным</a:t>
            </a:r>
          </a:p>
          <a:p>
            <a:pPr lvl="0" algn="just" eaLnBrk="0" fontAlgn="base" hangingPunct="0">
              <a:spcBef>
                <a:spcPct val="0"/>
              </a:spcBef>
              <a:spcAft>
                <a:spcPct val="0"/>
              </a:spcAft>
            </a:pPr>
            <a:r>
              <a:rPr lang="ru-RU" sz="1600" dirty="0" smtClean="0">
                <a:latin typeface="Arial Narrow" pitchFamily="34" charset="0"/>
              </a:rPr>
              <a:t>течением. Особенно любит держаться вблизи водопадов, плотин и перекатов, где вода больше насыщена кислородом и богата кормом. В солнечную погоду держится в затененных местах, при низкой воде — на глубине. </a:t>
            </a:r>
            <a:r>
              <a:rPr lang="ru-RU" sz="1600" dirty="0" smtClean="0">
                <a:solidFill>
                  <a:srgbClr val="000000"/>
                </a:solidFill>
                <a:latin typeface="Arial Narrow" pitchFamily="34" charset="0"/>
                <a:ea typeface="Times New Roman" pitchFamily="18" charset="0"/>
                <a:cs typeface="Arial" pitchFamily="34" charset="0"/>
              </a:rPr>
              <a:t>          </a:t>
            </a:r>
          </a:p>
          <a:p>
            <a:pPr lvl="0" algn="just" eaLnBrk="0" fontAlgn="base" hangingPunct="0">
              <a:spcBef>
                <a:spcPct val="0"/>
              </a:spcBef>
              <a:spcAft>
                <a:spcPct val="0"/>
              </a:spcAft>
            </a:pPr>
            <a:r>
              <a:rPr lang="ru-RU" sz="1600" dirty="0" smtClean="0">
                <a:solidFill>
                  <a:srgbClr val="000000"/>
                </a:solidFill>
                <a:latin typeface="Arial Narrow" pitchFamily="34" charset="0"/>
                <a:ea typeface="Times New Roman" pitchFamily="18" charset="0"/>
                <a:cs typeface="Arial" pitchFamily="34" charset="0"/>
              </a:rPr>
              <a:t>          Большую часть жизни эта рыба проводит оседло, совершая небольшие перемещения только в поисках удобных нерестовых площадок и иногда во время паводков, поднимаясь в обоих случаях вверх по течению.</a:t>
            </a:r>
            <a:endParaRPr lang="ru-RU" sz="1600" dirty="0" smtClean="0">
              <a:latin typeface="Arial Narrow" pitchFamily="34" charset="0"/>
              <a:ea typeface="Times New Roman" pitchFamily="18" charset="0"/>
            </a:endParaRPr>
          </a:p>
          <a:p>
            <a:pPr lvl="0" algn="just" eaLnBrk="0" fontAlgn="base" hangingPunct="0">
              <a:spcBef>
                <a:spcPct val="0"/>
              </a:spcBef>
              <a:spcAft>
                <a:spcPct val="0"/>
              </a:spcAft>
            </a:pPr>
            <a:r>
              <a:rPr lang="ru-RU" sz="1600" dirty="0" smtClean="0">
                <a:solidFill>
                  <a:srgbClr val="000000"/>
                </a:solidFill>
                <a:latin typeface="Arial Narrow" pitchFamily="34" charset="0"/>
                <a:ea typeface="Times New Roman" pitchFamily="18" charset="0"/>
                <a:cs typeface="Arial" pitchFamily="34" charset="0"/>
              </a:rPr>
              <a:t>          Нерестится на мелких и быстрых перекатах, причем нерест, даже в одной и той же реке, растянут и продолжается с октября по февраль, при </a:t>
            </a:r>
            <a:r>
              <a:rPr lang="ru-RU" sz="1600" dirty="0" smtClean="0">
                <a:solidFill>
                  <a:srgbClr val="000000"/>
                </a:solidFill>
                <a:latin typeface="Arial Narrow" pitchFamily="34" charset="0"/>
                <a:ea typeface="Times New Roman" pitchFamily="18" charset="0"/>
                <a:cs typeface="Arial" pitchFamily="34" charset="0"/>
              </a:rPr>
              <a:t>температуре </a:t>
            </a:r>
            <a:r>
              <a:rPr lang="ru-RU" sz="1600" dirty="0" smtClean="0">
                <a:solidFill>
                  <a:srgbClr val="000000"/>
                </a:solidFill>
                <a:latin typeface="Arial Narrow" pitchFamily="34" charset="0"/>
                <a:ea typeface="Times New Roman" pitchFamily="18" charset="0"/>
                <a:cs typeface="Arial" pitchFamily="34" charset="0"/>
              </a:rPr>
              <a:t>воды от 0 до 6</a:t>
            </a:r>
            <a:r>
              <a:rPr lang="ru-RU" sz="1600" baseline="30000" dirty="0" smtClean="0">
                <a:solidFill>
                  <a:srgbClr val="000000"/>
                </a:solidFill>
                <a:latin typeface="Arial Narrow" pitchFamily="34" charset="0"/>
                <a:ea typeface="Times New Roman" pitchFamily="18" charset="0"/>
                <a:cs typeface="Arial" pitchFamily="34" charset="0"/>
              </a:rPr>
              <a:t>0</a:t>
            </a:r>
            <a:r>
              <a:rPr lang="ru-RU" sz="1600" dirty="0" smtClean="0">
                <a:solidFill>
                  <a:srgbClr val="000000"/>
                </a:solidFill>
                <a:latin typeface="Arial Narrow" pitchFamily="34" charset="0"/>
                <a:ea typeface="Times New Roman" pitchFamily="18" charset="0"/>
                <a:cs typeface="Arial" pitchFamily="34" charset="0"/>
              </a:rPr>
              <a:t>С.</a:t>
            </a:r>
            <a:endParaRPr lang="ru-RU" sz="1600" dirty="0" smtClean="0">
              <a:latin typeface="Arial Narrow" pitchFamily="34" charset="0"/>
              <a:ea typeface="Times New Roman" pitchFamily="18" charset="0"/>
            </a:endParaRPr>
          </a:p>
          <a:p>
            <a:pPr lvl="0" algn="just" eaLnBrk="0" fontAlgn="base" hangingPunct="0">
              <a:spcBef>
                <a:spcPct val="0"/>
              </a:spcBef>
              <a:spcAft>
                <a:spcPct val="0"/>
              </a:spcAft>
            </a:pPr>
            <a:r>
              <a:rPr lang="ru-RU" sz="1600" dirty="0" smtClean="0">
                <a:solidFill>
                  <a:srgbClr val="000000"/>
                </a:solidFill>
                <a:latin typeface="Arial Narrow" pitchFamily="34" charset="0"/>
                <a:ea typeface="Times New Roman" pitchFamily="18" charset="0"/>
                <a:cs typeface="Arial" pitchFamily="34" charset="0"/>
              </a:rPr>
              <a:t>          Кормится в течение всего года, кроме </a:t>
            </a:r>
            <a:r>
              <a:rPr lang="ru-RU" sz="1600" dirty="0" smtClean="0">
                <a:solidFill>
                  <a:srgbClr val="000000"/>
                </a:solidFill>
                <a:latin typeface="Arial Narrow" pitchFamily="34" charset="0"/>
                <a:ea typeface="Times New Roman" pitchFamily="18" charset="0"/>
                <a:cs typeface="Arial" pitchFamily="34" charset="0"/>
              </a:rPr>
              <a:t>периода </a:t>
            </a:r>
            <a:r>
              <a:rPr lang="ru-RU" sz="1600" dirty="0" smtClean="0">
                <a:solidFill>
                  <a:srgbClr val="000000"/>
                </a:solidFill>
                <a:latin typeface="Arial Narrow" pitchFamily="34" charset="0"/>
                <a:ea typeface="Times New Roman" pitchFamily="18" charset="0"/>
                <a:cs typeface="Arial" pitchFamily="34" charset="0"/>
              </a:rPr>
              <a:t>нереста, самых жарких дней в середине лета и моментов резкого замутнения воды. Пищей служат мелкие рачки, личинки насекомых, </a:t>
            </a:r>
            <a:r>
              <a:rPr lang="ru-RU" sz="1600" dirty="0" smtClean="0">
                <a:solidFill>
                  <a:srgbClr val="000000"/>
                </a:solidFill>
                <a:latin typeface="Arial Narrow" pitchFamily="34" charset="0"/>
                <a:ea typeface="Times New Roman" pitchFamily="18" charset="0"/>
                <a:cs typeface="Arial" pitchFamily="34" charset="0"/>
              </a:rPr>
              <a:t>насекомые</a:t>
            </a:r>
            <a:r>
              <a:rPr lang="ru-RU" sz="1600" dirty="0" smtClean="0">
                <a:solidFill>
                  <a:srgbClr val="000000"/>
                </a:solidFill>
                <a:latin typeface="Arial Narrow" pitchFamily="34" charset="0"/>
                <a:ea typeface="Times New Roman" pitchFamily="18" charset="0"/>
                <a:cs typeface="Arial" pitchFamily="34" charset="0"/>
              </a:rPr>
              <a:t>, икра рыб, а для крупных пеструшек </a:t>
            </a:r>
            <a:r>
              <a:rPr lang="ru-RU" sz="1600" dirty="0" smtClean="0">
                <a:solidFill>
                  <a:srgbClr val="000000"/>
                </a:solidFill>
                <a:latin typeface="Arial Narrow" pitchFamily="34" charset="0"/>
                <a:ea typeface="Times New Roman" pitchFamily="18" charset="0"/>
                <a:cs typeface="Arial" pitchFamily="34" charset="0"/>
              </a:rPr>
              <a:t>иногда </a:t>
            </a:r>
            <a:r>
              <a:rPr lang="ru-RU" sz="1600" dirty="0" smtClean="0">
                <a:solidFill>
                  <a:srgbClr val="000000"/>
                </a:solidFill>
                <a:latin typeface="Arial Narrow" pitchFamily="34" charset="0"/>
                <a:ea typeface="Times New Roman" pitchFamily="18" charset="0"/>
                <a:cs typeface="Arial" pitchFamily="34" charset="0"/>
              </a:rPr>
              <a:t>и мелкая рыба (преимущественно гольян). </a:t>
            </a:r>
            <a:endParaRPr lang="ru-RU" sz="1600" dirty="0" smtClean="0">
              <a:latin typeface="Arial Narrow" pitchFamily="34" charset="0"/>
              <a:ea typeface="Times New Roman" pitchFamily="18" charset="0"/>
            </a:endParaRPr>
          </a:p>
          <a:p>
            <a:pPr lvl="0" algn="just" eaLnBrk="0" fontAlgn="base" hangingPunct="0">
              <a:spcBef>
                <a:spcPct val="0"/>
              </a:spcBef>
              <a:spcAft>
                <a:spcPct val="0"/>
              </a:spcAft>
            </a:pPr>
            <a:r>
              <a:rPr lang="ru-RU" sz="1600" dirty="0" smtClean="0">
                <a:solidFill>
                  <a:srgbClr val="000000"/>
                </a:solidFill>
                <a:latin typeface="Arial Narrow" pitchFamily="34" charset="0"/>
                <a:ea typeface="Times New Roman" pitchFamily="18" charset="0"/>
                <a:cs typeface="Arial" pitchFamily="34" charset="0"/>
              </a:rPr>
              <a:t>          Летом форель кормится </a:t>
            </a:r>
            <a:r>
              <a:rPr lang="ru-RU" sz="1600" dirty="0" smtClean="0">
                <a:solidFill>
                  <a:srgbClr val="000000"/>
                </a:solidFill>
                <a:latin typeface="Arial Narrow" pitchFamily="34" charset="0"/>
                <a:ea typeface="Times New Roman" pitchFamily="18" charset="0"/>
                <a:cs typeface="Arial" pitchFamily="34" charset="0"/>
              </a:rPr>
              <a:t>преимущественно </a:t>
            </a:r>
            <a:r>
              <a:rPr lang="ru-RU" sz="1600" dirty="0" smtClean="0">
                <a:solidFill>
                  <a:srgbClr val="000000"/>
                </a:solidFill>
                <a:latin typeface="Arial Narrow" pitchFamily="34" charset="0"/>
                <a:ea typeface="Times New Roman" pitchFamily="18" charset="0"/>
                <a:cs typeface="Arial" pitchFamily="34" charset="0"/>
              </a:rPr>
              <a:t>ночью, ранним утром или поздно вечером. Особенно явно это выражено в родниковых речках с чистой и </a:t>
            </a:r>
            <a:r>
              <a:rPr lang="ru-RU" sz="1600" dirty="0" smtClean="0">
                <a:solidFill>
                  <a:srgbClr val="000000"/>
                </a:solidFill>
                <a:latin typeface="Arial Narrow" pitchFamily="34" charset="0"/>
                <a:ea typeface="Times New Roman" pitchFamily="18" charset="0"/>
                <a:cs typeface="Arial" pitchFamily="34" charset="0"/>
              </a:rPr>
              <a:t>прозрачной </a:t>
            </a:r>
            <a:r>
              <a:rPr lang="ru-RU" sz="1600" dirty="0" smtClean="0">
                <a:solidFill>
                  <a:srgbClr val="000000"/>
                </a:solidFill>
                <a:latin typeface="Arial Narrow" pitchFamily="34" charset="0"/>
                <a:ea typeface="Times New Roman" pitchFamily="18" charset="0"/>
                <a:cs typeface="Arial" pitchFamily="34" charset="0"/>
              </a:rPr>
              <a:t>водой. Днем форель держится в местах, которые </a:t>
            </a:r>
            <a:r>
              <a:rPr lang="ru-RU" sz="1600" dirty="0" smtClean="0">
                <a:solidFill>
                  <a:srgbClr val="000000"/>
                </a:solidFill>
                <a:latin typeface="Arial Narrow" pitchFamily="34" charset="0"/>
                <a:ea typeface="Times New Roman" pitchFamily="18" charset="0"/>
                <a:cs typeface="Arial" pitchFamily="34" charset="0"/>
              </a:rPr>
              <a:t>представляют </a:t>
            </a:r>
            <a:r>
              <a:rPr lang="ru-RU" sz="1600" dirty="0" smtClean="0">
                <a:solidFill>
                  <a:srgbClr val="000000"/>
                </a:solidFill>
                <a:latin typeface="Arial Narrow" pitchFamily="34" charset="0"/>
                <a:ea typeface="Times New Roman" pitchFamily="18" charset="0"/>
                <a:cs typeface="Arial" pitchFamily="34" charset="0"/>
              </a:rPr>
              <a:t>хорошее укрытие для неё, и расположены вблизи перекатов, стремнин, завихрений. Следует отметить, что форель, как и большинство хищников, не терпит в своих угодьях конкурентов и по возможности старается от них </a:t>
            </a:r>
            <a:r>
              <a:rPr lang="ru-RU" sz="1600" dirty="0" smtClean="0">
                <a:solidFill>
                  <a:srgbClr val="000000"/>
                </a:solidFill>
                <a:latin typeface="Arial Narrow" pitchFamily="34" charset="0"/>
                <a:ea typeface="Times New Roman" pitchFamily="18" charset="0"/>
                <a:cs typeface="Arial" pitchFamily="34" charset="0"/>
              </a:rPr>
              <a:t>избавиться</a:t>
            </a:r>
            <a:r>
              <a:rPr lang="ru-RU" sz="1600" dirty="0" smtClean="0">
                <a:solidFill>
                  <a:srgbClr val="000000"/>
                </a:solidFill>
                <a:latin typeface="Arial Narrow" pitchFamily="34" charset="0"/>
                <a:ea typeface="Times New Roman" pitchFamily="18" charset="0"/>
                <a:cs typeface="Arial" pitchFamily="34" charset="0"/>
              </a:rPr>
              <a:t>. </a:t>
            </a:r>
            <a:endParaRPr lang="ru-RU" sz="1600" dirty="0" smtClean="0">
              <a:latin typeface="Arial Narrow" pitchFamily="34" charset="0"/>
            </a:endParaRPr>
          </a:p>
        </p:txBody>
      </p:sp>
      <p:pic>
        <p:nvPicPr>
          <p:cNvPr id="6" name="Рисунок 5" descr="Ручьевая форель (пеструшка)"/>
          <p:cNvPicPr/>
          <p:nvPr/>
        </p:nvPicPr>
        <p:blipFill>
          <a:blip r:embed="rId2"/>
          <a:srcRect/>
          <a:stretch>
            <a:fillRect/>
          </a:stretch>
        </p:blipFill>
        <p:spPr bwMode="auto">
          <a:xfrm>
            <a:off x="6072198" y="214290"/>
            <a:ext cx="2857500" cy="260032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214282" y="0"/>
            <a:ext cx="8715436" cy="67710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1" u="sng"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ХАРИУС  ЕВРОПЕЙСКИЙ</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В переводе хариус означает «рыба неизвестного типа». </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Большинство опытных рыбаков считают именно европейский хариус самой красивой рыбой семейства лососёвых. Из-за этого сильно повышает ценность вылова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хариуса и его значимость в природе.</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Размеры европейского хариуса сильно зависят от условий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жизни, в частности:</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Водоём и его особенности.</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Количество кислорода в воде.</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Количество кормовой основы водоёма.</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Насыщенность дневным светом и просветлённость воды.</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Температурный показатель обитания.</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Тушка у рыбы мощная, обтекаемое, за счёт этого рыба быстро скользит по водам с быстрым течением. Спинная часть обладает крупным плавников в форме веера. Отличительная черта европейского хариуса – жировой плавник маленького размера, что является признаком благородства у лососёвого семейства рыб. </a:t>
            </a:r>
            <a:endParaRPr kumimoji="0" lang="ru-RU" sz="1600" b="0" i="0" u="none" strike="noStrike" cap="none" normalizeH="0" baseline="0" dirty="0" smtClean="0">
              <a:ln>
                <a:noFill/>
              </a:ln>
              <a:solidFill>
                <a:srgbClr val="000000"/>
              </a:solidFill>
              <a:effectLst/>
              <a:latin typeface="Arial Narrow" pitchFamily="34" charset="0"/>
              <a:ea typeface="Times New Roman" pitchFamily="18" charset="0"/>
            </a:endParaRPr>
          </a:p>
          <a:p>
            <a:pPr algn="just"/>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Европейский хариус привык к спокойной и размеренной жизни, от своего дома редко отплывает дальше, чем на 20 километров. Это и является</a:t>
            </a:r>
            <a:r>
              <a:rPr kumimoji="0" lang="ru-RU" sz="1600" b="0" i="0" u="none" strike="noStrike" cap="none" normalizeH="0" baseline="0" dirty="0" smtClean="0">
                <a:ln>
                  <a:noFill/>
                </a:ln>
                <a:solidFill>
                  <a:schemeClr val="tx1"/>
                </a:solidFill>
                <a:effectLst/>
                <a:latin typeface="Arial Narrow" pitchFamily="34" charset="0"/>
              </a:rPr>
              <a:t> </a:t>
            </a:r>
            <a:r>
              <a:rPr lang="ru-RU" sz="1600" dirty="0" smtClean="0">
                <a:latin typeface="Arial Narrow" pitchFamily="34" charset="0"/>
              </a:rPr>
              <a:t>основной причиной такого разнообразия рыбы. В одном озере рыба размножается только с местными рыбами.</a:t>
            </a:r>
          </a:p>
          <a:p>
            <a:pPr algn="just"/>
            <a:r>
              <a:rPr lang="ru-RU" sz="1600" dirty="0" smtClean="0">
                <a:latin typeface="Arial Narrow" pitchFamily="34" charset="0"/>
              </a:rPr>
              <a:t>          Исключения </a:t>
            </a:r>
            <a:r>
              <a:rPr lang="ru-RU" sz="1600" dirty="0" smtClean="0">
                <a:latin typeface="Arial Narrow" pitchFamily="34" charset="0"/>
              </a:rPr>
              <a:t>происходят только во время периода размножения, когда рыбы проходят по быстрым рекам. В весенний период происходит миграция к истокам, и в притоки поднимаются только с наступлением паводка. Зимой возвращается домой</a:t>
            </a:r>
            <a:r>
              <a:rPr lang="ru-RU" sz="1600" dirty="0" smtClean="0">
                <a:latin typeface="Arial Narrow" pitchFamily="34" charset="0"/>
              </a:rPr>
              <a:t>. Подобное </a:t>
            </a:r>
            <a:r>
              <a:rPr lang="ru-RU" sz="1600" dirty="0" smtClean="0">
                <a:latin typeface="Arial Narrow" pitchFamily="34" charset="0"/>
              </a:rPr>
              <a:t>нежелание покидать дом и основывает такое сильное различие между европейским хариусом и его братьями.</a:t>
            </a:r>
          </a:p>
          <a:p>
            <a:pPr algn="just"/>
            <a:r>
              <a:rPr lang="ru-RU" sz="1600" dirty="0" smtClean="0">
                <a:latin typeface="Arial Narrow" pitchFamily="34" charset="0"/>
              </a:rPr>
              <a:t>          В </a:t>
            </a:r>
            <a:r>
              <a:rPr lang="ru-RU" sz="1600" dirty="0" smtClean="0">
                <a:latin typeface="Arial Narrow" pitchFamily="34" charset="0"/>
              </a:rPr>
              <a:t>обычной жизни европейский хариус хищник. Очень внимательно следит за всеми изменениями вокруг, чтобы найти свою жертву. Реагирует даже на появление тени на водной поверхности. При появлении малейшей опасности – рыба быстро двигается в сторону укрытия.</a:t>
            </a:r>
          </a:p>
          <a:p>
            <a:r>
              <a:rPr lang="ru-RU" sz="1600" dirty="0" smtClean="0">
                <a:latin typeface="Arial Narrow" pitchFamily="34" charset="0"/>
              </a:rPr>
              <a:t>Большую часть дня находится на значительной глубине, прячась в зарослях или камнях.</a:t>
            </a:r>
            <a:endParaRPr kumimoji="0" lang="ru-RU" sz="1600" b="0" i="0" u="none" strike="noStrike" cap="none" normalizeH="0" baseline="0" dirty="0" smtClean="0">
              <a:ln>
                <a:noFill/>
              </a:ln>
              <a:solidFill>
                <a:schemeClr val="tx1"/>
              </a:solidFill>
              <a:effectLst/>
              <a:latin typeface="Arial Narrow" pitchFamily="34" charset="0"/>
            </a:endParaRPr>
          </a:p>
        </p:txBody>
      </p:sp>
      <p:pic>
        <p:nvPicPr>
          <p:cNvPr id="6" name="Рисунок 5" descr="https://yandex.ru/images/_crpd/tCx8mU368/6e9ac4noXNn/Jv35704_tVASMe7XBtY7Bsk1Q07jRjWOYb3-lSq8FGkmNf-ROPnBuNpak6u0DL7YXWUl1XDqMukprEloMfJ3duO_fjwa72HBEzXrS1DWPkNaNcFPdkFwDLQ5eUDrucauJ7YkRij90qzPTchrtA15A"/>
          <p:cNvPicPr/>
          <p:nvPr/>
        </p:nvPicPr>
        <p:blipFill>
          <a:blip r:embed="rId2" cstate="print"/>
          <a:srcRect/>
          <a:stretch>
            <a:fillRect/>
          </a:stretch>
        </p:blipFill>
        <p:spPr bwMode="auto">
          <a:xfrm>
            <a:off x="5429256" y="857232"/>
            <a:ext cx="3398841" cy="213044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1"/>
          <p:cNvSpPr>
            <a:spLocks noChangeArrowheads="1"/>
          </p:cNvSpPr>
          <p:nvPr/>
        </p:nvSpPr>
        <p:spPr bwMode="auto">
          <a:xfrm>
            <a:off x="142844" y="142852"/>
            <a:ext cx="8858312"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kumimoji="0" lang="ru-RU" strike="noStrike" cap="none" normalizeH="0" baseline="0" dirty="0" smtClean="0">
                <a:ln>
                  <a:noFill/>
                </a:ln>
                <a:solidFill>
                  <a:srgbClr val="000000"/>
                </a:solidFill>
                <a:effectLst/>
                <a:latin typeface="Arial Narrow" pitchFamily="34" charset="0"/>
                <a:ea typeface="Times New Roman" pitchFamily="18" charset="0"/>
              </a:rPr>
              <a:t>                        </a:t>
            </a:r>
            <a:r>
              <a:rPr kumimoji="0" lang="ru-RU" b="1" i="1" u="sng" strike="noStrike" cap="none" normalizeH="0" baseline="0" dirty="0" smtClean="0">
                <a:ln>
                  <a:noFill/>
                </a:ln>
                <a:solidFill>
                  <a:srgbClr val="000000"/>
                </a:solidFill>
                <a:effectLst/>
                <a:latin typeface="Arial Narrow" pitchFamily="34" charset="0"/>
                <a:ea typeface="Times New Roman" pitchFamily="18" charset="0"/>
              </a:rPr>
              <a:t>ПИЛОХВОСТ  ВОСТОЧНЫЙ</a:t>
            </a:r>
            <a:endParaRPr kumimoji="0" lang="ru-RU" b="1" i="1" u="sng" strike="noStrike" cap="none" normalizeH="0" baseline="0" dirty="0" smtClean="0">
              <a:ln>
                <a:noFill/>
              </a:ln>
              <a:solidFill>
                <a:schemeClr val="tx1"/>
              </a:solidFill>
              <a:effectLst/>
              <a:latin typeface="Arial Narrow" pitchFamily="34" charset="0"/>
              <a:ea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Narrow" pitchFamily="34" charset="0"/>
                <a:ea typeface="Times New Roman" pitchFamily="18" charset="0"/>
              </a:rPr>
              <a:t>Отряд: </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Прямокрылые.</a:t>
            </a:r>
            <a:endParaRPr kumimoji="0" lang="ru-RU" sz="1600" b="0" i="0" u="none" strike="noStrike" cap="none" normalizeH="0" baseline="0" dirty="0" smtClean="0">
              <a:ln>
                <a:noFill/>
              </a:ln>
              <a:solidFill>
                <a:schemeClr val="tx1"/>
              </a:solidFill>
              <a:effectLst/>
              <a:latin typeface="Arial Narrow" pitchFamily="34" charset="0"/>
              <a:ea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Narrow" pitchFamily="34" charset="0"/>
                <a:ea typeface="Times New Roman" pitchFamily="18" charset="0"/>
              </a:rPr>
              <a:t>Семейство: </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Кузнечиковые.</a:t>
            </a:r>
            <a:endParaRPr kumimoji="0" lang="ru-RU" sz="1600" b="0" i="0" u="none" strike="noStrike" cap="none" normalizeH="0" baseline="0" dirty="0" smtClean="0">
              <a:ln>
                <a:noFill/>
              </a:ln>
              <a:solidFill>
                <a:schemeClr val="tx1"/>
              </a:solidFill>
              <a:effectLst/>
              <a:latin typeface="Arial Narrow" pitchFamily="34" charset="0"/>
              <a:ea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Narrow" pitchFamily="34" charset="0"/>
                <a:ea typeface="Times New Roman" pitchFamily="18" charset="0"/>
              </a:rPr>
              <a:t>Природоохранный статус: </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Категория 3. Занесён в Красную книгу </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Республики Татарстан.</a:t>
            </a:r>
            <a:endParaRPr kumimoji="0" lang="ru-RU" sz="1600" b="0" i="0" u="none" strike="noStrike" cap="none" normalizeH="0" baseline="0" dirty="0" smtClean="0">
              <a:ln>
                <a:noFill/>
              </a:ln>
              <a:solidFill>
                <a:schemeClr val="tx1"/>
              </a:solidFill>
              <a:effectLst/>
              <a:latin typeface="Arial Narrow" pitchFamily="34" charset="0"/>
              <a:ea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Narrow" pitchFamily="34" charset="0"/>
                <a:ea typeface="Times New Roman" pitchFamily="18" charset="0"/>
              </a:rPr>
              <a:t>Краткое описание: </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Кузнечик средних размеров, природные </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популяции которого представлены преимущественно самками. </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Самки бескрылы. Длина их тела вместе с яйцекладом составляет </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около 30 мм. Тело довольно массивное. Яйцеклад уплощённый и </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изогнутый в последней трети.</a:t>
            </a:r>
            <a:endParaRPr kumimoji="0" lang="ru-RU" sz="1600" b="0" i="0" u="none" strike="noStrike" cap="none" normalizeH="0" baseline="0" dirty="0" smtClean="0">
              <a:ln>
                <a:noFill/>
              </a:ln>
              <a:solidFill>
                <a:schemeClr val="tx1"/>
              </a:solidFill>
              <a:effectLst/>
              <a:latin typeface="Arial Narrow" pitchFamily="34" charset="0"/>
              <a:ea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Narrow" pitchFamily="34" charset="0"/>
                <a:ea typeface="Times New Roman" pitchFamily="18" charset="0"/>
              </a:rPr>
              <a:t>Распространение: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rPr>
              <a:t>Евразиатский</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северо-степной вид. Ареал </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охватывает Западную и Восточную Европу, Западную и Среднюю </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Сибирь. В Удмуртии вид отмечен в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rPr>
              <a:t>Завьяловском</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Сарапульском, </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rPr>
              <a:t>Камбарском</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rPr>
              <a:t>Малопургинском</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rPr>
              <a:t>Можгинском</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rPr>
              <a:t>Киясовском</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rPr>
              <a:t>Алнашском</a:t>
            </a:r>
            <a:endParaRPr kumimoji="0" lang="ru-RU" sz="1600" b="0" i="0" u="none" strike="noStrike" cap="none" normalizeH="0" baseline="0" dirty="0" smtClean="0">
              <a:ln>
                <a:noFill/>
              </a:ln>
              <a:solidFill>
                <a:srgbClr val="000000"/>
              </a:solidFill>
              <a:effectLst/>
              <a:latin typeface="Arial Narrow" pitchFamily="34" charset="0"/>
              <a:ea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и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rPr>
              <a:t>Каракулинском</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районах.</a:t>
            </a:r>
            <a:endParaRPr kumimoji="0" lang="ru-RU" sz="1600" b="0" i="0" u="none" strike="noStrike" cap="none" normalizeH="0" baseline="0" dirty="0" smtClean="0">
              <a:ln>
                <a:noFill/>
              </a:ln>
              <a:solidFill>
                <a:schemeClr val="tx1"/>
              </a:solidFill>
              <a:effectLst/>
              <a:latin typeface="Arial Narrow" pitchFamily="34" charset="0"/>
              <a:ea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Narrow" pitchFamily="34" charset="0"/>
                <a:ea typeface="Times New Roman" pitchFamily="18" charset="0"/>
              </a:rPr>
              <a:t>Экология: </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Мезо-ксерофильный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rPr>
              <a:t>хортобионтный</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вид. Населяет </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различного рода прогреваемые травянистые биотопы. В Удмуртии </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вид приурочен к богатым разнотравно-злаковым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rPr>
              <a:t>остепнённым</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лугам с невысоким проективным покрытием травостоя. Держится </a:t>
            </a:r>
          </a:p>
          <a:p>
            <a:pPr marL="0" marR="0" lvl="0" indent="0"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преимущественно в верхней части травянистого яруса на разнообразных цветковых растениях.</a:t>
            </a:r>
            <a:endParaRPr kumimoji="0" lang="ru-RU" sz="1600" b="0" i="0" u="none" strike="noStrike" cap="none" normalizeH="0" baseline="0" dirty="0" smtClean="0">
              <a:ln>
                <a:noFill/>
              </a:ln>
              <a:solidFill>
                <a:schemeClr val="tx1"/>
              </a:solidFill>
              <a:effectLst/>
              <a:latin typeface="Arial Narrow" pitchFamily="34" charset="0"/>
              <a:ea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Narrow" pitchFamily="34" charset="0"/>
                <a:ea typeface="Times New Roman" pitchFamily="18" charset="0"/>
              </a:rPr>
              <a:t>Современное состояние: </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В пределах республики вид образует относительно ограниченные в пространстве популяции, связанные с характерными условиями местообитаний. Численность популяций испытывает колебания. Средняя плотность в характерных местообитаниях составляет 3 — 4 особи на 50 метров маршрута.</a:t>
            </a:r>
            <a:endParaRPr kumimoji="0" lang="ru-RU" sz="1600" b="0" i="0" u="none" strike="noStrike" cap="none" normalizeH="0" baseline="0" dirty="0" smtClean="0">
              <a:ln>
                <a:noFill/>
              </a:ln>
              <a:solidFill>
                <a:schemeClr val="tx1"/>
              </a:solidFill>
              <a:effectLst/>
              <a:latin typeface="Arial Narrow" pitchFamily="34" charset="0"/>
              <a:ea typeface="Times New Roman" pitchFamily="18" charset="0"/>
            </a:endParaRPr>
          </a:p>
          <a:p>
            <a:pPr marL="0" marR="0" lvl="0" indent="0"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000000"/>
                </a:solidFill>
                <a:effectLst/>
                <a:latin typeface="Arial Narrow" pitchFamily="34" charset="0"/>
                <a:ea typeface="Times New Roman" pitchFamily="18" charset="0"/>
              </a:rPr>
              <a:t>Лимитирующие факторы: </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Уничтожение и изменение естественных местообитаний в результате распашки, интенсивного выпаса и сенокошения. Гибель особей и яйцекладок во время весенних палов травы.</a:t>
            </a:r>
            <a:endParaRPr kumimoji="0" lang="ru-RU" sz="1600" b="0" i="0" u="none" strike="noStrike" cap="none" normalizeH="0" baseline="0" dirty="0" smtClean="0">
              <a:ln>
                <a:noFill/>
              </a:ln>
              <a:solidFill>
                <a:schemeClr val="tx1"/>
              </a:solidFill>
              <a:effectLst/>
              <a:latin typeface="Arial Narrow" pitchFamily="34" charset="0"/>
            </a:endParaRPr>
          </a:p>
        </p:txBody>
      </p:sp>
      <p:pic>
        <p:nvPicPr>
          <p:cNvPr id="3" name="Рисунок 2" descr="Восточный пилохвост"/>
          <p:cNvPicPr/>
          <p:nvPr/>
        </p:nvPicPr>
        <p:blipFill>
          <a:blip r:embed="rId2"/>
          <a:srcRect/>
          <a:stretch>
            <a:fillRect/>
          </a:stretch>
        </p:blipFill>
        <p:spPr bwMode="auto">
          <a:xfrm>
            <a:off x="5643570" y="357166"/>
            <a:ext cx="3276602" cy="4262443"/>
          </a:xfrm>
          <a:prstGeom prst="rect">
            <a:avLst/>
          </a:prstGeom>
          <a:ln>
            <a:noFill/>
          </a:ln>
          <a:effectLst>
            <a:outerShdw blurRad="190500" algn="tl" rotWithShape="0">
              <a:srgbClr val="000000">
                <a:alpha val="70000"/>
              </a:srgbClr>
            </a:outerShdw>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Rectangle 1"/>
          <p:cNvSpPr>
            <a:spLocks noChangeArrowheads="1"/>
          </p:cNvSpPr>
          <p:nvPr/>
        </p:nvSpPr>
        <p:spPr bwMode="auto">
          <a:xfrm>
            <a:off x="214282" y="214290"/>
            <a:ext cx="8643998" cy="57861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b="1" i="1" u="sng"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ГОЛУБЯНКА  ДАФНИС</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a:t>
            </a:r>
            <a:r>
              <a:rPr kumimoji="0" lang="ru-RU" sz="1600" b="0" i="0" u="none" strike="noStrike" cap="none" normalizeH="0" baseline="0" dirty="0" smtClean="0">
                <a:ln>
                  <a:noFill/>
                </a:ln>
                <a:effectLst/>
                <a:latin typeface="Arial Narrow" pitchFamily="34" charset="0"/>
                <a:ea typeface="Times New Roman" pitchFamily="18" charset="0"/>
                <a:cs typeface="Arial" pitchFamily="34" charset="0"/>
              </a:rPr>
              <a:t>Голубянка </a:t>
            </a:r>
            <a:r>
              <a:rPr kumimoji="0" lang="ru-RU" sz="1600" b="0" i="0" u="none" strike="noStrike" cap="none" normalizeH="0" baseline="0" dirty="0" err="1" smtClean="0">
                <a:ln>
                  <a:noFill/>
                </a:ln>
                <a:effectLst/>
                <a:latin typeface="Arial Narrow" pitchFamily="34" charset="0"/>
                <a:ea typeface="Times New Roman" pitchFamily="18" charset="0"/>
                <a:cs typeface="Arial" pitchFamily="34" charset="0"/>
              </a:rPr>
              <a:t>дафнис</a:t>
            </a:r>
            <a:r>
              <a:rPr kumimoji="0" lang="ru-RU" sz="1600" b="0" i="0" u="none" strike="noStrike" cap="none" normalizeH="0" baseline="0" dirty="0" smtClean="0">
                <a:ln>
                  <a:noFill/>
                </a:ln>
                <a:effectLst/>
                <a:latin typeface="Arial Narrow" pitchFamily="34" charset="0"/>
                <a:ea typeface="Times New Roman" pitchFamily="18" charset="0"/>
                <a:cs typeface="Arial" pitchFamily="34" charset="0"/>
              </a:rPr>
              <a:t> (лат. </a:t>
            </a:r>
            <a:r>
              <a:rPr kumimoji="0" lang="ru-RU" sz="1600" b="0" i="1" u="none" strike="noStrike" cap="none" normalizeH="0" baseline="0" dirty="0" err="1" smtClean="0">
                <a:ln>
                  <a:noFill/>
                </a:ln>
                <a:effectLst/>
                <a:latin typeface="Arial Narrow" pitchFamily="34" charset="0"/>
                <a:ea typeface="Times New Roman" pitchFamily="18" charset="0"/>
                <a:cs typeface="Arial" pitchFamily="34" charset="0"/>
              </a:rPr>
              <a:t>Polyommatus</a:t>
            </a:r>
            <a:r>
              <a:rPr kumimoji="0" lang="ru-RU" sz="1600" b="0" i="1" u="none" strike="noStrike" cap="none" normalizeH="0" baseline="0" dirty="0" smtClean="0">
                <a:ln>
                  <a:noFill/>
                </a:ln>
                <a:effectLst/>
                <a:latin typeface="Arial Narrow" pitchFamily="34" charset="0"/>
                <a:ea typeface="Times New Roman" pitchFamily="18" charset="0"/>
                <a:cs typeface="Arial" pitchFamily="34" charset="0"/>
              </a:rPr>
              <a:t> 						</a:t>
            </a:r>
            <a:r>
              <a:rPr kumimoji="0" lang="ru-RU" sz="1600" b="0" i="1" u="none" strike="noStrike" cap="none" normalizeH="0" baseline="0" dirty="0" err="1" smtClean="0">
                <a:ln>
                  <a:noFill/>
                </a:ln>
                <a:effectLst/>
                <a:latin typeface="Arial Narrow" pitchFamily="34" charset="0"/>
                <a:ea typeface="Times New Roman" pitchFamily="18" charset="0"/>
                <a:cs typeface="Arial" pitchFamily="34" charset="0"/>
              </a:rPr>
              <a:t>daphnis</a:t>
            </a:r>
            <a:r>
              <a:rPr kumimoji="0" lang="ru-RU" sz="1600" b="0" i="0" u="none" strike="noStrike" cap="none" normalizeH="0" baseline="0" dirty="0" smtClean="0">
                <a:ln>
                  <a:noFill/>
                </a:ln>
                <a:effectLst/>
                <a:latin typeface="Arial Narrow" pitchFamily="34" charset="0"/>
                <a:ea typeface="Times New Roman" pitchFamily="18" charset="0"/>
                <a:cs typeface="Arial" pitchFamily="34" charset="0"/>
              </a:rPr>
              <a:t>) — дневная бабочка из 							семейства голубянок. Видовой 							эпитет Дафнис дан в честь 							сына Гермеса, фригийского пастуха, 						обладавшего божественным даром 						пения.</a:t>
            </a:r>
            <a:endParaRPr kumimoji="0" lang="ru-RU" sz="1600" b="0" i="0" u="none" strike="noStrike" cap="none" normalizeH="0" baseline="0" dirty="0" smtClean="0">
              <a:ln>
                <a:noFill/>
              </a:ln>
              <a:effectLst/>
              <a:latin typeface="Arial Narrow"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latin typeface="Arial Narrow" pitchFamily="34" charset="0"/>
                <a:ea typeface="Times New Roman" pitchFamily="18" charset="0"/>
                <a:cs typeface="Times New Roman" pitchFamily="18" charset="0"/>
              </a:rPr>
              <a:t>						          Бабочка средних размеров: размах 						крыльев 30-35 мм. Верхняя сторона 						крыльев у самца ярко-голубая, у 							самки темно-коричневая, со слабо 							заметными прикраевыми глазчатыми 						пятнами. Края задних крыльев у 							самцов слабо, а у самок сильно 							зазубрены. Голова, грудь и брюшко черные, покрыты волосками и чешуйками цвета чешуек на крыльях.</a:t>
            </a:r>
            <a:endParaRPr kumimoji="0" lang="ru-RU" sz="1600" b="0" i="0" u="none" strike="noStrike" cap="none" normalizeH="0" baseline="0" dirty="0" smtClean="0">
              <a:ln>
                <a:noFill/>
              </a:ln>
              <a:effectLst/>
              <a:latin typeface="Arial Narrow"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latin typeface="Arial Narrow" pitchFamily="34" charset="0"/>
                <a:ea typeface="Times New Roman" pitchFamily="18" charset="0"/>
                <a:cs typeface="Times New Roman" pitchFamily="18" charset="0"/>
              </a:rPr>
              <a:t>          Обитает на склонах балок, лесных полянах и опушках. </a:t>
            </a:r>
            <a:r>
              <a:rPr kumimoji="0" lang="ru-RU" sz="1600" b="0" i="0" u="none" strike="noStrike" cap="none" normalizeH="0" baseline="0" dirty="0" smtClean="0">
                <a:ln>
                  <a:noFill/>
                </a:ln>
                <a:effectLst/>
                <a:latin typeface="Arial Narrow" pitchFamily="34" charset="0"/>
                <a:ea typeface="Times New Roman" pitchFamily="18" charset="0"/>
                <a:cs typeface="Arial" pitchFamily="34" charset="0"/>
              </a:rPr>
              <a:t>Бабочка встречаются на сложноцветных цветках. Вид оседлый. В год дает 1 поколение. Лёт наблюдается с середины июня до начала сентября.</a:t>
            </a:r>
            <a:endParaRPr kumimoji="0" lang="ru-RU" sz="1600" b="0" i="0" u="none" strike="noStrike" cap="none" normalizeH="0" baseline="0" dirty="0" smtClean="0">
              <a:ln>
                <a:noFill/>
              </a:ln>
              <a:effectLst/>
              <a:latin typeface="Arial Narrow"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effectLst/>
                <a:latin typeface="Arial Narrow" pitchFamily="34" charset="0"/>
                <a:ea typeface="Times New Roman" pitchFamily="18" charset="0"/>
                <a:cs typeface="Arial" pitchFamily="34" charset="0"/>
              </a:rPr>
              <a:t>Самка откладывает яйца на кормовые растения, где они зимуют. Гусеницы развиваются очень медленно, иногда до четырёх месяцев. Некоторые живут в муравейнике и питаются личинками муравьёв. </a:t>
            </a:r>
            <a:endParaRPr kumimoji="0" lang="ru-RU" sz="1600" b="0" i="0" u="none" strike="noStrike" cap="none" normalizeH="0" baseline="0" dirty="0" smtClean="0">
              <a:ln>
                <a:noFill/>
              </a:ln>
              <a:effectLst/>
              <a:latin typeface="Arial Narrow" pitchFamily="34" charset="0"/>
              <a:ea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effectLst/>
                <a:latin typeface="Arial Narrow" pitchFamily="34" charset="0"/>
                <a:ea typeface="Times New Roman" pitchFamily="18" charset="0"/>
              </a:rPr>
              <a:t>          </a:t>
            </a:r>
            <a:r>
              <a:rPr kumimoji="0" lang="ru-RU" sz="1600" i="0" u="none" strike="noStrike" cap="none" normalizeH="0" baseline="0" dirty="0" smtClean="0">
                <a:ln>
                  <a:noFill/>
                </a:ln>
                <a:effectLst/>
                <a:latin typeface="Arial Narrow" pitchFamily="34" charset="0"/>
                <a:ea typeface="Times New Roman" pitchFamily="18" charset="0"/>
              </a:rPr>
              <a:t>Ограничивающие факторы: весенние и осенние палы, сенокосы и </a:t>
            </a:r>
            <a:r>
              <a:rPr kumimoji="0" lang="ru-RU" sz="1600" i="0" u="none" strike="noStrike" cap="none" normalizeH="0" baseline="0" dirty="0" err="1" smtClean="0">
                <a:ln>
                  <a:noFill/>
                </a:ln>
                <a:effectLst/>
                <a:latin typeface="Arial Narrow" pitchFamily="34" charset="0"/>
                <a:ea typeface="Times New Roman" pitchFamily="18" charset="0"/>
              </a:rPr>
              <a:t>перевыпас</a:t>
            </a:r>
            <a:r>
              <a:rPr kumimoji="0" lang="ru-RU" sz="1600" i="0" u="none" strike="noStrike" cap="none" normalizeH="0" baseline="0" dirty="0" smtClean="0">
                <a:ln>
                  <a:noFill/>
                </a:ln>
                <a:effectLst/>
                <a:latin typeface="Arial Narrow" pitchFamily="34" charset="0"/>
                <a:ea typeface="Times New Roman" pitchFamily="18" charset="0"/>
              </a:rPr>
              <a:t> скота.</a:t>
            </a:r>
            <a:br>
              <a:rPr kumimoji="0" lang="ru-RU" sz="1600" i="0" u="none" strike="noStrike" cap="none" normalizeH="0" baseline="0" dirty="0" smtClean="0">
                <a:ln>
                  <a:noFill/>
                </a:ln>
                <a:effectLst/>
                <a:latin typeface="Arial Narrow" pitchFamily="34" charset="0"/>
                <a:ea typeface="Times New Roman" pitchFamily="18" charset="0"/>
              </a:rPr>
            </a:br>
            <a:r>
              <a:rPr kumimoji="0" lang="ru-RU" sz="1600" i="0" u="none" strike="noStrike" cap="none" normalizeH="0" baseline="0" dirty="0" smtClean="0">
                <a:ln>
                  <a:noFill/>
                </a:ln>
                <a:effectLst/>
                <a:latin typeface="Arial Narrow" pitchFamily="34" charset="0"/>
                <a:ea typeface="Times New Roman" pitchFamily="18" charset="0"/>
              </a:rPr>
              <a:t>          Необходимые меры охраны: </a:t>
            </a:r>
            <a:r>
              <a:rPr kumimoji="0" lang="ru-RU" sz="1600" b="0" i="0" u="none" strike="noStrike" cap="none" normalizeH="0" baseline="0" dirty="0" smtClean="0">
                <a:ln>
                  <a:noFill/>
                </a:ln>
                <a:effectLst/>
                <a:latin typeface="Arial Narrow" pitchFamily="34" charset="0"/>
                <a:ea typeface="Times New Roman" pitchFamily="18" charset="0"/>
              </a:rPr>
              <a:t>сохранение выявленных мест обитания.</a:t>
            </a:r>
            <a:endParaRPr kumimoji="0" lang="ru-RU" sz="1600" b="0" i="0" u="none" strike="noStrike" cap="none" normalizeH="0" baseline="0" dirty="0" smtClean="0">
              <a:ln>
                <a:noFill/>
              </a:ln>
              <a:effectLst/>
              <a:latin typeface="Arial Narrow" pitchFamily="34" charset="0"/>
            </a:endParaRPr>
          </a:p>
        </p:txBody>
      </p:sp>
      <p:pic>
        <p:nvPicPr>
          <p:cNvPr id="3" name="Рисунок 2" descr="https://avatars.mds.yandex.net/get-pdb/2338906/2ec4c5ef-27c2-4334-bf06-66e2faae454f/s1200?webp=false"/>
          <p:cNvPicPr/>
          <p:nvPr/>
        </p:nvPicPr>
        <p:blipFill>
          <a:blip r:embed="rId2"/>
          <a:srcRect/>
          <a:stretch>
            <a:fillRect/>
          </a:stretch>
        </p:blipFill>
        <p:spPr bwMode="auto">
          <a:xfrm>
            <a:off x="500034" y="714356"/>
            <a:ext cx="4827601" cy="322779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1"/>
          <p:cNvSpPr>
            <a:spLocks noChangeArrowheads="1"/>
          </p:cNvSpPr>
          <p:nvPr/>
        </p:nvSpPr>
        <p:spPr bwMode="auto">
          <a:xfrm>
            <a:off x="214282" y="285728"/>
            <a:ext cx="8715436" cy="60324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69875" algn="ctr" fontAlgn="base">
              <a:spcBef>
                <a:spcPct val="0"/>
              </a:spcBef>
              <a:spcAft>
                <a:spcPct val="0"/>
              </a:spcAft>
            </a:pPr>
            <a:r>
              <a:rPr lang="ru-RU" b="1" i="1" u="sng" dirty="0" smtClean="0">
                <a:latin typeface="Arial Narrow" pitchFamily="34" charset="0"/>
              </a:rPr>
              <a:t>МИНДАЛЬ </a:t>
            </a:r>
            <a:r>
              <a:rPr lang="ru-RU" b="1" i="1" u="sng" dirty="0" smtClean="0">
                <a:latin typeface="Arial Narrow" pitchFamily="34" charset="0"/>
              </a:rPr>
              <a:t> НИЗКИЙ</a:t>
            </a:r>
            <a:endParaRPr kumimoji="0" lang="ru-RU" b="1" i="1" u="sng"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endParaRPr>
          </a:p>
          <a:p>
            <a:pPr marL="0" marR="0" lvl="0" indent="269875"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Низкий, карликовый миндаль или Бобовник называется миндаль степной. Это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cs typeface="Times New Roman" pitchFamily="18" charset="0"/>
              </a:rPr>
              <a:t>розовоцветное</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 кустарниковое растение, принадлежащее к роду Сливовые. Близкими родственниками растения считаются абрикос, слива, алыча. Все его части считаются ядовитыми.</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Это ветвистый кустарник, достигающий 1,5 метра с простыми поочерёдно растущими листьями линейно-ланцетовидной формы насыщенного тёмно-зелёного цвета. В тёплых климатических районах цветёт уже с конца января по конец марта. В средней зоне начинает цветение с конца апреля и украшает сад две недели. Цветки его обладают нежным ароматом, привлекающим медоносных пчёл. Розовые, нежные, крупные, распускающиеся одновременно с листвой, цветочки густо крепятся к веткам. Ветви покрыты сероватой корой. Плод – небольшая мохнатая костянка с косточкой усыпает кустарник с сентября до наступления морозов. В дикой природе произрастает в средней полосе Европы, Сибири и Азии. Предпочтительно в разнотравно-луговых степях, каменистых оврагах, балках, склонах.</a:t>
            </a:r>
            <a:endParaRPr kumimoji="0" lang="ru-RU" sz="1600" b="0" i="0" u="none" strike="noStrike" cap="none" normalizeH="0" baseline="0" dirty="0" smtClean="0">
              <a:ln>
                <a:noFill/>
              </a:ln>
              <a:solidFill>
                <a:schemeClr val="tx1"/>
              </a:solidFill>
              <a:effectLst/>
              <a:latin typeface="Arial Narrow" pitchFamily="34" charset="0"/>
            </a:endParaRPr>
          </a:p>
          <a:p>
            <a:pPr marL="0" marR="0" lvl="0" indent="269875"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Видовой миндаль степной размножают семенами. Сортовой – только отпрысками, прививкой и корневыми побегами.</a:t>
            </a:r>
          </a:p>
          <a:p>
            <a:pPr algn="just"/>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       В конце лета на веточках степного миндаля появляются </a:t>
            </a:r>
          </a:p>
          <a:p>
            <a:pPr algn="just"/>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мохнатые плоды-костянки. А внутри орешек, очень похожий </a:t>
            </a:r>
          </a:p>
          <a:p>
            <a:pPr algn="just"/>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на классический миндаль. И он съедобный. Но только не в </a:t>
            </a:r>
          </a:p>
          <a:p>
            <a:pPr algn="just"/>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свежем виде! Сырые орешки содержат много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cs typeface="Times New Roman" pitchFamily="18" charset="0"/>
              </a:rPr>
              <a:t>амигдалина</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 – </a:t>
            </a:r>
          </a:p>
          <a:p>
            <a:pPr algn="just"/>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расщепляясь в желудке, это вещество выделяет ядовитую </a:t>
            </a:r>
          </a:p>
          <a:p>
            <a:pPr algn="just"/>
            <a:r>
              <a:rPr lang="ru-RU" sz="1600" dirty="0" smtClean="0">
                <a:latin typeface="Arial Narrow" pitchFamily="34" charset="0"/>
              </a:rPr>
              <a:t>синильную </a:t>
            </a:r>
            <a:r>
              <a:rPr lang="ru-RU" sz="1600" dirty="0" smtClean="0">
                <a:latin typeface="Arial Narrow" pitchFamily="34" charset="0"/>
              </a:rPr>
              <a:t>кислоту.</a:t>
            </a:r>
          </a:p>
          <a:p>
            <a:pPr algn="just"/>
            <a:r>
              <a:rPr lang="ru-RU" sz="1600" dirty="0" smtClean="0">
                <a:latin typeface="Arial Narrow" pitchFamily="34" charset="0"/>
              </a:rPr>
              <a:t>       Но </a:t>
            </a:r>
            <a:r>
              <a:rPr lang="ru-RU" sz="1600" dirty="0" smtClean="0">
                <a:latin typeface="Arial Narrow" pitchFamily="34" charset="0"/>
              </a:rPr>
              <a:t>если орешки хорошенько прожарить, они становятся </a:t>
            </a:r>
            <a:endParaRPr lang="ru-RU" sz="1600" dirty="0" smtClean="0">
              <a:latin typeface="Arial Narrow" pitchFamily="34" charset="0"/>
            </a:endParaRPr>
          </a:p>
          <a:p>
            <a:pPr algn="just"/>
            <a:r>
              <a:rPr lang="ru-RU" sz="1600" dirty="0" smtClean="0">
                <a:latin typeface="Arial Narrow" pitchFamily="34" charset="0"/>
              </a:rPr>
              <a:t>совершенно </a:t>
            </a:r>
            <a:r>
              <a:rPr lang="ru-RU" sz="1600" dirty="0" smtClean="0">
                <a:latin typeface="Arial Narrow" pitchFamily="34" charset="0"/>
              </a:rPr>
              <a:t>безопасными. Правда, в чистом виде их </a:t>
            </a:r>
            <a:endParaRPr lang="ru-RU" sz="1600" dirty="0" smtClean="0">
              <a:latin typeface="Arial Narrow" pitchFamily="34" charset="0"/>
            </a:endParaRPr>
          </a:p>
          <a:p>
            <a:pPr algn="just"/>
            <a:r>
              <a:rPr lang="ru-RU" sz="1600" dirty="0" smtClean="0">
                <a:latin typeface="Arial Narrow" pitchFamily="34" charset="0"/>
              </a:rPr>
              <a:t>обычно </a:t>
            </a:r>
            <a:r>
              <a:rPr lang="ru-RU" sz="1600" dirty="0" smtClean="0">
                <a:latin typeface="Arial Narrow" pitchFamily="34" charset="0"/>
              </a:rPr>
              <a:t>не едят – перемалывают и используют в качестве </a:t>
            </a:r>
            <a:endParaRPr lang="ru-RU" sz="1600" dirty="0" smtClean="0">
              <a:latin typeface="Arial Narrow" pitchFamily="34" charset="0"/>
            </a:endParaRPr>
          </a:p>
          <a:p>
            <a:pPr algn="just"/>
            <a:r>
              <a:rPr lang="ru-RU" sz="1600" dirty="0" smtClean="0">
                <a:latin typeface="Arial Narrow" pitchFamily="34" charset="0"/>
              </a:rPr>
              <a:t>пикантной </a:t>
            </a:r>
            <a:r>
              <a:rPr lang="ru-RU" sz="1600" dirty="0" smtClean="0">
                <a:latin typeface="Arial Narrow" pitchFamily="34" charset="0"/>
              </a:rPr>
              <a:t>пряности к рису, птице и мясу.</a:t>
            </a:r>
            <a:endParaRPr kumimoji="0" lang="ru-RU" sz="1600" b="0" i="0" u="none" strike="noStrike" cap="none" normalizeH="0" baseline="0" dirty="0" smtClean="0">
              <a:ln>
                <a:noFill/>
              </a:ln>
              <a:solidFill>
                <a:schemeClr val="tx1"/>
              </a:solidFill>
              <a:effectLst/>
              <a:latin typeface="Arial Narrow" pitchFamily="34" charset="0"/>
            </a:endParaRPr>
          </a:p>
        </p:txBody>
      </p:sp>
      <p:pic>
        <p:nvPicPr>
          <p:cNvPr id="3" name="Рисунок 2" descr="C:\Users\1\Desktop\139618.jpg"/>
          <p:cNvPicPr/>
          <p:nvPr/>
        </p:nvPicPr>
        <p:blipFill>
          <a:blip r:embed="rId2"/>
          <a:srcRect/>
          <a:stretch>
            <a:fillRect/>
          </a:stretch>
        </p:blipFill>
        <p:spPr bwMode="auto">
          <a:xfrm>
            <a:off x="5357818" y="3786190"/>
            <a:ext cx="3433766" cy="2560990"/>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6" name="Rectangle 4"/>
          <p:cNvSpPr>
            <a:spLocks noChangeArrowheads="1"/>
          </p:cNvSpPr>
          <p:nvPr/>
        </p:nvSpPr>
        <p:spPr bwMode="auto">
          <a:xfrm>
            <a:off x="214282" y="214290"/>
            <a:ext cx="8715436" cy="62786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9263" algn="ctr" defTabSz="914400" rtl="0" eaLnBrk="1" fontAlgn="base" latinLnBrk="0" hangingPunct="1">
              <a:lnSpc>
                <a:spcPct val="100000"/>
              </a:lnSpc>
              <a:spcBef>
                <a:spcPct val="0"/>
              </a:spcBef>
              <a:spcAft>
                <a:spcPct val="0"/>
              </a:spcAft>
              <a:buClrTx/>
              <a:buSzTx/>
              <a:buFontTx/>
              <a:buNone/>
              <a:tabLst/>
            </a:pPr>
            <a:r>
              <a:rPr kumimoji="0" lang="ru-RU" b="1" i="1" u="sng" strike="noStrike" cap="none" normalizeH="0" baseline="0" dirty="0" smtClean="0">
                <a:ln>
                  <a:noFill/>
                </a:ln>
                <a:solidFill>
                  <a:srgbClr val="000000"/>
                </a:solidFill>
                <a:effectLst/>
                <a:latin typeface="Arial Narrow" pitchFamily="34" charset="0"/>
                <a:ea typeface="Times New Roman" pitchFamily="18" charset="0"/>
                <a:cs typeface="Calibri" pitchFamily="34" charset="0"/>
              </a:rPr>
              <a:t>ЁЖ УШАСТЫЙ</a:t>
            </a:r>
            <a:endParaRPr kumimoji="0" lang="ru-RU" b="1" i="1" u="sng" strike="noStrike" cap="none" normalizeH="0" baseline="0" dirty="0" smtClean="0">
              <a:ln>
                <a:noFill/>
              </a:ln>
              <a:solidFill>
                <a:schemeClr val="tx1"/>
              </a:solidFill>
              <a:effectLst/>
              <a:latin typeface="Arial Narrow" pitchFamily="34" charset="0"/>
            </a:endParaRPr>
          </a:p>
          <a:p>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Calibri" pitchFamily="34" charset="0"/>
              </a:rPr>
              <a:t>	От обыкновенного ежа ушастый еж отличается большим размером ушной раковины, за что и получил соответствующее название. Длина его ушей достигает 5 сантиметров, длина игл не более 3 см. Иглистый панцирь меньше, чем у обычного ежика, так что у него мягким мехом покрыты также и нижние части боков. </a:t>
            </a:r>
            <a:r>
              <a:rPr lang="ru-RU" sz="1600" dirty="0" smtClean="0">
                <a:latin typeface="Arial Narrow" pitchFamily="34" charset="0"/>
              </a:rPr>
              <a:t>Имеют хорошо развитый </a:t>
            </a:r>
          </a:p>
          <a:p>
            <a:r>
              <a:rPr lang="ru-RU" sz="1600" dirty="0" smtClean="0">
                <a:latin typeface="Arial Narrow" pitchFamily="34" charset="0"/>
              </a:rPr>
              <a:t>слух и обоняние, что позволяет им </a:t>
            </a:r>
          </a:p>
          <a:p>
            <a:r>
              <a:rPr lang="ru-RU" sz="1600" dirty="0" smtClean="0">
                <a:latin typeface="Arial Narrow" pitchFamily="34" charset="0"/>
              </a:rPr>
              <a:t>выживать в трудных условиях, помогая найти пищу или спрятаться от врагов. Питаются ушастые ежи мелкими позвоночными, насекомыми, </a:t>
            </a:r>
          </a:p>
          <a:p>
            <a:r>
              <a:rPr lang="ru-RU" sz="1600" dirty="0" smtClean="0">
                <a:latin typeface="Arial Narrow" pitchFamily="34" charset="0"/>
              </a:rPr>
              <a:t>жуками (хрущи, чернотелки, бегуны, </a:t>
            </a:r>
          </a:p>
          <a:p>
            <a:r>
              <a:rPr lang="ru-RU" sz="1600" dirty="0" err="1" smtClean="0">
                <a:latin typeface="Arial Narrow" pitchFamily="34" charset="0"/>
              </a:rPr>
              <a:t>медляки</a:t>
            </a:r>
            <a:r>
              <a:rPr lang="ru-RU" sz="1600" dirty="0" smtClean="0">
                <a:latin typeface="Arial Narrow" pitchFamily="34" charset="0"/>
              </a:rPr>
              <a:t> и др.), гусеницами, пауками, </a:t>
            </a:r>
          </a:p>
          <a:p>
            <a:r>
              <a:rPr lang="ru-RU" sz="1600" dirty="0" smtClean="0">
                <a:latin typeface="Arial Narrow" pitchFamily="34" charset="0"/>
              </a:rPr>
              <a:t>муравьями, птичьими яйцами и </a:t>
            </a:r>
          </a:p>
          <a:p>
            <a:r>
              <a:rPr lang="ru-RU" sz="1600" dirty="0" smtClean="0">
                <a:latin typeface="Arial Narrow" pitchFamily="34" charset="0"/>
              </a:rPr>
              <a:t>растительным кормом (семенами, </a:t>
            </a:r>
          </a:p>
          <a:p>
            <a:r>
              <a:rPr lang="ru-RU" sz="1600" dirty="0" smtClean="0">
                <a:latin typeface="Arial Narrow" pitchFamily="34" charset="0"/>
              </a:rPr>
              <a:t>побегами, цветами, плодами растений, </a:t>
            </a:r>
          </a:p>
          <a:p>
            <a:r>
              <a:rPr lang="ru-RU" sz="1600" dirty="0" smtClean="0">
                <a:latin typeface="Arial Narrow" pitchFamily="34" charset="0"/>
              </a:rPr>
              <a:t>фруктами, овощами и мхом). Рацион </a:t>
            </a:r>
          </a:p>
          <a:p>
            <a:r>
              <a:rPr lang="ru-RU" sz="1600" dirty="0" smtClean="0">
                <a:latin typeface="Arial Narrow" pitchFamily="34" charset="0"/>
              </a:rPr>
              <a:t>питания во многом зависит от сезона. </a:t>
            </a:r>
          </a:p>
          <a:p>
            <a:r>
              <a:rPr lang="ru-RU" sz="1600" dirty="0" smtClean="0">
                <a:latin typeface="Arial Narrow" pitchFamily="34" charset="0"/>
              </a:rPr>
              <a:t>В поисках пищи могут преодолевать </a:t>
            </a:r>
          </a:p>
          <a:p>
            <a:r>
              <a:rPr lang="ru-RU" sz="1600" dirty="0" smtClean="0">
                <a:latin typeface="Arial Narrow" pitchFamily="34" charset="0"/>
              </a:rPr>
              <a:t>достаточно большие расстояния до </a:t>
            </a:r>
          </a:p>
          <a:p>
            <a:r>
              <a:rPr lang="ru-RU" sz="1600" dirty="0" smtClean="0">
                <a:latin typeface="Arial Narrow" pitchFamily="34" charset="0"/>
              </a:rPr>
              <a:t>10 км, умеют без еды и питья </a:t>
            </a:r>
          </a:p>
          <a:p>
            <a:r>
              <a:rPr lang="ru-RU" sz="1600" dirty="0" smtClean="0">
                <a:latin typeface="Arial Narrow" pitchFamily="34" charset="0"/>
              </a:rPr>
              <a:t>выдерживать до 10 недель. </a:t>
            </a:r>
          </a:p>
          <a:p>
            <a:r>
              <a:rPr lang="ru-RU" sz="1600" dirty="0" smtClean="0">
                <a:latin typeface="Arial Narrow" pitchFamily="34" charset="0"/>
              </a:rPr>
              <a:t>	Ведут ночной образ жизни, а зимой впадают в зимнюю спячку.</a:t>
            </a:r>
          </a:p>
          <a:p>
            <a:r>
              <a:rPr lang="ru-RU" sz="1600" dirty="0" smtClean="0">
                <a:latin typeface="Arial Narrow" pitchFamily="34" charset="0"/>
              </a:rPr>
              <a:t>	В качестве убежища эти ежики роют небольшие норы около 45 см длины с одним выходом, или используют пустующие норы грызунов. Бегают они заметно быстрее обыкновенных ежей, а в клубок свертываются неохотно, обычно только подгибают вниз голову, шипят и подпрыгивают, стремясь нанести обидчику уколы своими иглами, а вскоре стараются убежать. Главными врагами ушастых ежей являются медведи, волки, бродячие собаки, барсуки, лисицы, степные орлы, филины и коршуны.</a:t>
            </a:r>
            <a:endParaRPr kumimoji="0" lang="ru-RU" sz="1800" b="0" i="0" u="none" strike="noStrike" cap="none" normalizeH="0" baseline="0" dirty="0" smtClean="0">
              <a:ln>
                <a:noFill/>
              </a:ln>
              <a:solidFill>
                <a:schemeClr val="tx1"/>
              </a:solidFill>
              <a:effectLst/>
              <a:latin typeface="Arial" pitchFamily="34" charset="0"/>
            </a:endParaRPr>
          </a:p>
        </p:txBody>
      </p:sp>
      <p:pic>
        <p:nvPicPr>
          <p:cNvPr id="6" name="Рисунок 5" descr="Ушастый ёж"/>
          <p:cNvPicPr/>
          <p:nvPr/>
        </p:nvPicPr>
        <p:blipFill>
          <a:blip r:embed="rId2"/>
          <a:srcRect t="4228" b="23617"/>
          <a:stretch>
            <a:fillRect/>
          </a:stretch>
        </p:blipFill>
        <p:spPr bwMode="auto">
          <a:xfrm>
            <a:off x="3428992" y="1428736"/>
            <a:ext cx="5397012" cy="31197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Rectangle 1"/>
          <p:cNvSpPr>
            <a:spLocks noChangeArrowheads="1"/>
          </p:cNvSpPr>
          <p:nvPr/>
        </p:nvSpPr>
        <p:spPr bwMode="auto">
          <a:xfrm>
            <a:off x="214282" y="214290"/>
            <a:ext cx="8715436" cy="60324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269875" algn="ctr" fontAlgn="base">
              <a:spcBef>
                <a:spcPct val="0"/>
              </a:spcBef>
              <a:spcAft>
                <a:spcPct val="0"/>
              </a:spcAft>
            </a:pPr>
            <a:r>
              <a:rPr lang="ru-RU" b="1" i="1" u="sng" dirty="0" smtClean="0"/>
              <a:t>ПЧЕЛА </a:t>
            </a:r>
            <a:r>
              <a:rPr lang="ru-RU" b="1" i="1" u="sng" dirty="0" smtClean="0"/>
              <a:t> ПЛОТНИК  ОБЫКНОВЕННАЯ</a:t>
            </a:r>
            <a:endParaRPr kumimoji="0" lang="ru-RU" b="1" i="1" u="sng" strike="noStrike" cap="none" normalizeH="0" baseline="0" dirty="0" smtClean="0">
              <a:ln>
                <a:noFill/>
              </a:ln>
              <a:solidFill>
                <a:srgbClr val="121214"/>
              </a:solidFill>
              <a:effectLst/>
              <a:latin typeface="Arial Narrow" pitchFamily="34" charset="0"/>
              <a:ea typeface="Times New Roman" pitchFamily="18" charset="0"/>
            </a:endParaRPr>
          </a:p>
          <a:p>
            <a:pPr marL="0" marR="0" lvl="0" indent="269875"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21214"/>
                </a:solidFill>
                <a:effectLst/>
                <a:latin typeface="Arial Narrow" pitchFamily="34" charset="0"/>
                <a:ea typeface="Times New Roman" pitchFamily="18" charset="0"/>
              </a:rPr>
              <a:t>Одним из самых крупных представителей семейства медоносных пчел является пчела-плотник. Своим названием «плотник» насекомое обязано собственному образу жизни, а в частности – способу построения гнезд. При помощи мощных челюстей пчела выгрызает тоннели в древесине, устраивая там гнездовья.</a:t>
            </a:r>
            <a:endParaRPr kumimoji="0" lang="ru-RU" sz="1600" b="0" i="0" u="none" strike="noStrike" cap="none" normalizeH="0" baseline="0" dirty="0" smtClean="0">
              <a:ln>
                <a:noFill/>
              </a:ln>
              <a:solidFill>
                <a:schemeClr val="tx1"/>
              </a:solidFill>
              <a:effectLst/>
              <a:latin typeface="Arial Narrow" pitchFamily="34" charset="0"/>
              <a:ea typeface="Times New Roman" pitchFamily="18"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21214"/>
                </a:solidFill>
                <a:effectLst/>
                <a:latin typeface="Arial Narrow" pitchFamily="34" charset="0"/>
                <a:ea typeface="Times New Roman" pitchFamily="18" charset="0"/>
              </a:rPr>
              <a:t>Пчела-плотник вдвое крупнее своих ближайших собратьев и не имеет характерного желто-черного полосатого окраса. Кроме того, эти насекомые не роятся и относятся к категории одиночных пчел.</a:t>
            </a:r>
            <a:endParaRPr kumimoji="0" lang="ru-RU" sz="1600" b="0" i="0" u="none" strike="noStrike" cap="none" normalizeH="0" baseline="0" dirty="0" smtClean="0">
              <a:ln>
                <a:noFill/>
              </a:ln>
              <a:solidFill>
                <a:schemeClr val="tx1"/>
              </a:solidFill>
              <a:effectLst/>
              <a:latin typeface="Arial Narrow" pitchFamily="34" charset="0"/>
              <a:ea typeface="Times New Roman" pitchFamily="18" charset="0"/>
            </a:endParaRPr>
          </a:p>
          <a:p>
            <a:pPr marL="0" marR="0" lvl="0" indent="269875"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121214"/>
                </a:solidFill>
                <a:effectLst/>
                <a:latin typeface="Arial Narrow" pitchFamily="34" charset="0"/>
                <a:ea typeface="Times New Roman" pitchFamily="18" charset="0"/>
              </a:rPr>
              <a:t>Голова, грудка и брюшко у плотников полностью черные, блестящие, никаких желто-черных полос, как у обычных пчел. Почти все тело покрыто тонкими волосками фиолетового цвета. Отсутствуют они только на брюшке. Крылья довольно некрупные, по сравнению с телом, прозрачные и как будто рассечены по краям. Благодаря такому строению, их сине-фиолетовый отлив выражен очень ярко.</a:t>
            </a:r>
            <a:endParaRPr kumimoji="0" lang="ru-RU" sz="1600" b="0" i="0" u="none" strike="noStrike" cap="none" normalizeH="0" baseline="0" dirty="0" smtClean="0">
              <a:ln>
                <a:noFill/>
              </a:ln>
              <a:solidFill>
                <a:schemeClr val="tx1"/>
              </a:solidFill>
              <a:effectLst/>
              <a:latin typeface="Arial Narrow" pitchFamily="34" charset="0"/>
              <a:ea typeface="Times New Roman" pitchFamily="18" charset="0"/>
            </a:endParaRPr>
          </a:p>
          <a:p>
            <a:r>
              <a:rPr lang="ru-RU" sz="1600" dirty="0" smtClean="0">
                <a:latin typeface="Arial Narrow" pitchFamily="34" charset="0"/>
              </a:rPr>
              <a:t> </a:t>
            </a:r>
            <a:r>
              <a:rPr lang="ru-RU" sz="1600" dirty="0" smtClean="0">
                <a:latin typeface="Arial Narrow" pitchFamily="34" charset="0"/>
              </a:rPr>
              <a:t>     Чтобы </a:t>
            </a:r>
            <a:r>
              <a:rPr lang="ru-RU" sz="1600" dirty="0" smtClean="0">
                <a:latin typeface="Arial Narrow" pitchFamily="34" charset="0"/>
              </a:rPr>
              <a:t>пчела-плотник хорошо справлялась со своей деятельностью – </a:t>
            </a:r>
            <a:r>
              <a:rPr lang="ru-RU" sz="1600" dirty="0" err="1" smtClean="0">
                <a:latin typeface="Arial Narrow" pitchFamily="34" charset="0"/>
              </a:rPr>
              <a:t>прогрызанием</a:t>
            </a:r>
            <a:r>
              <a:rPr lang="ru-RU" sz="1600" dirty="0" smtClean="0">
                <a:latin typeface="Arial Narrow" pitchFamily="34" charset="0"/>
              </a:rPr>
              <a:t> древесины – природа заботливо наделила ее прочным черепом с хитиновыми перегородками и мощными челюстями. И это, конечно, главные особенности, отличающие данный вид насекомого от ближайших родственников – обычных медоносных пчел.</a:t>
            </a:r>
          </a:p>
          <a:p>
            <a:r>
              <a:rPr lang="ru-RU" sz="1600" dirty="0" smtClean="0">
                <a:latin typeface="Arial Narrow" pitchFamily="34" charset="0"/>
              </a:rPr>
              <a:t>       Несмотря </a:t>
            </a:r>
            <a:r>
              <a:rPr lang="ru-RU" sz="1600" dirty="0" smtClean="0">
                <a:latin typeface="Arial Narrow" pitchFamily="34" charset="0"/>
              </a:rPr>
              <a:t>на свои внушительные по сравнению с ближайшими сородичами размеры, пчела-плотник не представляет угрозы ни для одного существа в живой природе. Эти насекомые абсолютно не агрессивны. </a:t>
            </a:r>
            <a:endParaRPr lang="ru-RU" sz="1600" dirty="0" smtClean="0">
              <a:latin typeface="Arial Narrow" pitchFamily="34" charset="0"/>
            </a:endParaRPr>
          </a:p>
          <a:p>
            <a:r>
              <a:rPr lang="ru-RU" sz="1600" dirty="0" smtClean="0">
                <a:latin typeface="Arial Narrow" pitchFamily="34" charset="0"/>
              </a:rPr>
              <a:t>				Конечно</a:t>
            </a:r>
            <a:r>
              <a:rPr lang="ru-RU" sz="1600" dirty="0" smtClean="0">
                <a:latin typeface="Arial Narrow" pitchFamily="34" charset="0"/>
              </a:rPr>
              <a:t>, самка плотника может пустить в ход свое </a:t>
            </a:r>
            <a:r>
              <a:rPr lang="ru-RU" sz="1600" dirty="0" smtClean="0">
                <a:latin typeface="Arial Narrow" pitchFamily="34" charset="0"/>
              </a:rPr>
              <a:t>					единственное </a:t>
            </a:r>
            <a:r>
              <a:rPr lang="ru-RU" sz="1600" dirty="0" smtClean="0">
                <a:latin typeface="Arial Narrow" pitchFamily="34" charset="0"/>
              </a:rPr>
              <a:t>оружие – жало, однако делает это </a:t>
            </a:r>
            <a:r>
              <a:rPr lang="ru-RU" sz="1600" dirty="0" smtClean="0">
                <a:latin typeface="Arial Narrow" pitchFamily="34" charset="0"/>
              </a:rPr>
              <a:t>					исключительно </a:t>
            </a:r>
            <a:r>
              <a:rPr lang="ru-RU" sz="1600" dirty="0" smtClean="0">
                <a:latin typeface="Arial Narrow" pitchFamily="34" charset="0"/>
              </a:rPr>
              <a:t>для самообороны или в случае реальной </a:t>
            </a:r>
            <a:r>
              <a:rPr lang="ru-RU" sz="1600" dirty="0" smtClean="0">
                <a:latin typeface="Arial Narrow" pitchFamily="34" charset="0"/>
              </a:rPr>
              <a:t>					опасности </a:t>
            </a:r>
            <a:r>
              <a:rPr lang="ru-RU" sz="1600" dirty="0" smtClean="0">
                <a:latin typeface="Arial Narrow" pitchFamily="34" charset="0"/>
              </a:rPr>
              <a:t>для ее жизни.</a:t>
            </a:r>
          </a:p>
          <a:p>
            <a:r>
              <a:rPr lang="ru-RU" sz="1600" dirty="0" smtClean="0">
                <a:latin typeface="Arial Narrow" pitchFamily="34" charset="0"/>
              </a:rPr>
              <a:t> 				      Пчела-плотник </a:t>
            </a:r>
            <a:r>
              <a:rPr lang="ru-RU" sz="1600" dirty="0" smtClean="0">
                <a:latin typeface="Arial Narrow" pitchFamily="34" charset="0"/>
              </a:rPr>
              <a:t>не относится к роящимся пчелам. Это </a:t>
            </a:r>
            <a:r>
              <a:rPr lang="ru-RU" sz="1600" dirty="0" smtClean="0">
                <a:latin typeface="Arial Narrow" pitchFamily="34" charset="0"/>
              </a:rPr>
              <a:t>					насекомые-одиночки</a:t>
            </a:r>
            <a:r>
              <a:rPr lang="ru-RU" sz="1600" dirty="0" smtClean="0">
                <a:latin typeface="Arial Narrow" pitchFamily="34" charset="0"/>
              </a:rPr>
              <a:t>. Каждая самка организовывает свою </a:t>
            </a:r>
            <a:r>
              <a:rPr lang="ru-RU" sz="1600" dirty="0" smtClean="0">
                <a:latin typeface="Arial Narrow" pitchFamily="34" charset="0"/>
              </a:rPr>
              <a:t>				колонию</a:t>
            </a:r>
            <a:r>
              <a:rPr lang="ru-RU" sz="1600" dirty="0" smtClean="0">
                <a:latin typeface="Arial Narrow" pitchFamily="34" charset="0"/>
              </a:rPr>
              <a:t>. Активность пчелы длятся с мая по сентябрь, а при </a:t>
            </a:r>
            <a:r>
              <a:rPr lang="ru-RU" sz="1600" dirty="0" smtClean="0">
                <a:latin typeface="Arial Narrow" pitchFamily="34" charset="0"/>
              </a:rPr>
              <a:t>				благоприятных </a:t>
            </a:r>
            <a:r>
              <a:rPr lang="ru-RU" sz="1600" dirty="0" smtClean="0">
                <a:latin typeface="Arial Narrow" pitchFamily="34" charset="0"/>
              </a:rPr>
              <a:t>погодных условиях – и до октября.</a:t>
            </a:r>
            <a:endParaRPr kumimoji="0" lang="ru-RU" sz="1600" b="0" i="0" u="none" strike="noStrike" cap="none" normalizeH="0" baseline="0" dirty="0" smtClean="0">
              <a:ln>
                <a:noFill/>
              </a:ln>
              <a:solidFill>
                <a:schemeClr val="tx1"/>
              </a:solidFill>
              <a:effectLst/>
              <a:latin typeface="Arial Narrow" pitchFamily="34" charset="0"/>
            </a:endParaRPr>
          </a:p>
        </p:txBody>
      </p:sp>
      <p:pic>
        <p:nvPicPr>
          <p:cNvPr id="3" name="Рисунок 2" descr="C:\Users\1\Desktop\4380120.jpg"/>
          <p:cNvPicPr/>
          <p:nvPr/>
        </p:nvPicPr>
        <p:blipFill>
          <a:blip r:embed="rId2" cstate="print"/>
          <a:srcRect/>
          <a:stretch>
            <a:fillRect/>
          </a:stretch>
        </p:blipFill>
        <p:spPr bwMode="auto">
          <a:xfrm>
            <a:off x="500034" y="4429132"/>
            <a:ext cx="3133725" cy="2085975"/>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85720" y="285728"/>
            <a:ext cx="8572560" cy="5786199"/>
          </a:xfrm>
          <a:prstGeom prst="rect">
            <a:avLst/>
          </a:prstGeom>
        </p:spPr>
        <p:txBody>
          <a:bodyPr wrap="square">
            <a:spAutoFit/>
          </a:bodyPr>
          <a:lstStyle/>
          <a:p>
            <a:pPr algn="ctr"/>
            <a:r>
              <a:rPr lang="ru-RU" b="1" i="1" u="sng" dirty="0" smtClean="0">
                <a:latin typeface="Arial Narrow" pitchFamily="34" charset="0"/>
              </a:rPr>
              <a:t>СТЕПНОЙ </a:t>
            </a:r>
            <a:r>
              <a:rPr lang="ru-RU" b="1" i="1" u="sng" dirty="0" smtClean="0">
                <a:latin typeface="Arial Narrow" pitchFamily="34" charset="0"/>
              </a:rPr>
              <a:t> МУРАВЕЙ-ЖНЕЦ</a:t>
            </a:r>
          </a:p>
          <a:p>
            <a:pPr algn="just"/>
            <a:r>
              <a:rPr lang="ru-RU" sz="1600" dirty="0" smtClean="0">
                <a:latin typeface="Arial Narrow" pitchFamily="34" charset="0"/>
              </a:rPr>
              <a:t>          Название </a:t>
            </a:r>
            <a:r>
              <a:rPr lang="ru-RU" sz="1600" dirty="0" err="1" smtClean="0">
                <a:latin typeface="Arial Narrow" pitchFamily="34" charset="0"/>
              </a:rPr>
              <a:t>Messor</a:t>
            </a:r>
            <a:r>
              <a:rPr lang="ru-RU" sz="1600" dirty="0" smtClean="0">
                <a:latin typeface="Arial Narrow" pitchFamily="34" charset="0"/>
              </a:rPr>
              <a:t> (жнец) род получил благодаря способу сбора зерна с полей. Согласно исследованиям, муравьи из одной семьи способны принести в подземные хранилища до 1,5 кг зерна. На вопрос: является ли муравей-жнец вредителем, ворующим плоды трудов человека, стоит ответить отрицательно. Он собирает свой урожай только с земли, из уже поврежденных колосков. Зернышки хранятся во влажных подземных камерах достаточно долго и периодически прорастают. Тогда муравьи отгрызают проростки, а сами семена перетирают в порошок, смачивают слюной и кормят личинок.</a:t>
            </a:r>
          </a:p>
          <a:p>
            <a:pPr algn="just"/>
            <a:r>
              <a:rPr lang="ru-RU" sz="1600" dirty="0" smtClean="0">
                <a:latin typeface="Arial Narrow" pitchFamily="34" charset="0"/>
              </a:rPr>
              <a:t>          Степной </a:t>
            </a:r>
            <a:r>
              <a:rPr lang="ru-RU" sz="1600" dirty="0" smtClean="0">
                <a:latin typeface="Arial Narrow" pitchFamily="34" charset="0"/>
              </a:rPr>
              <a:t>муравей-жнец является наиболее крупным на фоне других муравьев, подсемейства </a:t>
            </a:r>
            <a:r>
              <a:rPr lang="ru-RU" sz="1600" dirty="0" err="1" smtClean="0">
                <a:latin typeface="Arial Narrow" pitchFamily="34" charset="0"/>
              </a:rPr>
              <a:t>Myrmicinae</a:t>
            </a:r>
            <a:r>
              <a:rPr lang="ru-RU" sz="1600" dirty="0" smtClean="0">
                <a:latin typeface="Arial Narrow" pitchFamily="34" charset="0"/>
              </a:rPr>
              <a:t>. Окраска темная, красновато-коричневая. Длина рабочего насекомого варьируется от 4 до 9 мм, королевы – до 11-15 мм. Тело состоит из трех частей: голова, грудь, брюшко, соединенных между собой перемычками, благодаря чему насекомые гибки, подвижны. Массивная квадратная голова муравья снабжена челюстями-жвалами, которые при укусе закрываются как капкан. Это удобно для переноса пищи и размельчения зерен.</a:t>
            </a:r>
          </a:p>
          <a:p>
            <a:pPr algn="just"/>
            <a:r>
              <a:rPr lang="ru-RU" sz="1600" dirty="0" smtClean="0">
                <a:latin typeface="Arial Narrow" pitchFamily="34" charset="0"/>
              </a:rPr>
              <a:t>          Почти </a:t>
            </a:r>
            <a:r>
              <a:rPr lang="ru-RU" sz="1600" dirty="0" smtClean="0">
                <a:latin typeface="Arial Narrow" pitchFamily="34" charset="0"/>
              </a:rPr>
              <a:t>все виды встречающихся у нас муравьев </a:t>
            </a:r>
            <a:endParaRPr lang="ru-RU" sz="1600" dirty="0" smtClean="0">
              <a:latin typeface="Arial Narrow" pitchFamily="34" charset="0"/>
            </a:endParaRPr>
          </a:p>
          <a:p>
            <a:pPr algn="just"/>
            <a:r>
              <a:rPr lang="ru-RU" sz="1600" dirty="0" smtClean="0">
                <a:latin typeface="Arial Narrow" pitchFamily="34" charset="0"/>
              </a:rPr>
              <a:t>выращивают </a:t>
            </a:r>
            <a:r>
              <a:rPr lang="ru-RU" sz="1600" dirty="0" smtClean="0">
                <a:latin typeface="Arial Narrow" pitchFamily="34" charset="0"/>
              </a:rPr>
              <a:t>молодых самцов и самок весной, чтобы к </a:t>
            </a:r>
            <a:endParaRPr lang="ru-RU" sz="1600" dirty="0" smtClean="0">
              <a:latin typeface="Arial Narrow" pitchFamily="34" charset="0"/>
            </a:endParaRPr>
          </a:p>
          <a:p>
            <a:pPr algn="just"/>
            <a:r>
              <a:rPr lang="ru-RU" sz="1600" dirty="0" smtClean="0">
                <a:latin typeface="Arial Narrow" pitchFamily="34" charset="0"/>
              </a:rPr>
              <a:t>концу </a:t>
            </a:r>
            <a:r>
              <a:rPr lang="ru-RU" sz="1600" dirty="0" smtClean="0">
                <a:latin typeface="Arial Narrow" pitchFamily="34" charset="0"/>
              </a:rPr>
              <a:t>весны, либо летом они смогли улететь и дать </a:t>
            </a:r>
            <a:endParaRPr lang="ru-RU" sz="1600" dirty="0" smtClean="0">
              <a:latin typeface="Arial Narrow" pitchFamily="34" charset="0"/>
            </a:endParaRPr>
          </a:p>
          <a:p>
            <a:pPr algn="just"/>
            <a:r>
              <a:rPr lang="ru-RU" sz="1600" dirty="0" smtClean="0">
                <a:latin typeface="Arial Narrow" pitchFamily="34" charset="0"/>
              </a:rPr>
              <a:t>начало </a:t>
            </a:r>
            <a:r>
              <a:rPr lang="ru-RU" sz="1600" dirty="0" smtClean="0">
                <a:latin typeface="Arial Narrow" pitchFamily="34" charset="0"/>
              </a:rPr>
              <a:t>новым колониям. У </a:t>
            </a:r>
            <a:r>
              <a:rPr lang="ru-RU" sz="1600" dirty="0" err="1" smtClean="0">
                <a:latin typeface="Arial Narrow" pitchFamily="34" charset="0"/>
              </a:rPr>
              <a:t>мессоров</a:t>
            </a:r>
            <a:r>
              <a:rPr lang="ru-RU" sz="1600" dirty="0" smtClean="0">
                <a:latin typeface="Arial Narrow" pitchFamily="34" charset="0"/>
              </a:rPr>
              <a:t> стратегия </a:t>
            </a:r>
            <a:endParaRPr lang="ru-RU" sz="1600" dirty="0" smtClean="0">
              <a:latin typeface="Arial Narrow" pitchFamily="34" charset="0"/>
            </a:endParaRPr>
          </a:p>
          <a:p>
            <a:pPr algn="just"/>
            <a:r>
              <a:rPr lang="ru-RU" sz="1600" dirty="0" smtClean="0">
                <a:latin typeface="Arial Narrow" pitchFamily="34" charset="0"/>
              </a:rPr>
              <a:t>совершенно </a:t>
            </a:r>
            <a:r>
              <a:rPr lang="ru-RU" sz="1600" dirty="0" smtClean="0">
                <a:latin typeface="Arial Narrow" pitchFamily="34" charset="0"/>
              </a:rPr>
              <a:t>иная: молодые способные размножаться </a:t>
            </a:r>
            <a:endParaRPr lang="ru-RU" sz="1600" dirty="0" smtClean="0">
              <a:latin typeface="Arial Narrow" pitchFamily="34" charset="0"/>
            </a:endParaRPr>
          </a:p>
          <a:p>
            <a:pPr algn="just"/>
            <a:r>
              <a:rPr lang="ru-RU" sz="1600" dirty="0" smtClean="0">
                <a:latin typeface="Arial Narrow" pitchFamily="34" charset="0"/>
              </a:rPr>
              <a:t>особи </a:t>
            </a:r>
            <a:r>
              <a:rPr lang="ru-RU" sz="1600" dirty="0" smtClean="0">
                <a:latin typeface="Arial Narrow" pitchFamily="34" charset="0"/>
              </a:rPr>
              <a:t>выращиваются не в мае, а в августе. Далее </a:t>
            </a:r>
            <a:endParaRPr lang="ru-RU" sz="1600" dirty="0" smtClean="0">
              <a:latin typeface="Arial Narrow" pitchFamily="34" charset="0"/>
            </a:endParaRPr>
          </a:p>
          <a:p>
            <a:pPr algn="just"/>
            <a:r>
              <a:rPr lang="ru-RU" sz="1600" dirty="0" smtClean="0">
                <a:latin typeface="Arial Narrow" pitchFamily="34" charset="0"/>
              </a:rPr>
              <a:t>крылатое </a:t>
            </a:r>
            <a:r>
              <a:rPr lang="ru-RU" sz="1600" dirty="0" smtClean="0">
                <a:latin typeface="Arial Narrow" pitchFamily="34" charset="0"/>
              </a:rPr>
              <a:t>поколение зимует в родном муравейнике и </a:t>
            </a:r>
            <a:endParaRPr lang="ru-RU" sz="1600" dirty="0" smtClean="0">
              <a:latin typeface="Arial Narrow" pitchFamily="34" charset="0"/>
            </a:endParaRPr>
          </a:p>
          <a:p>
            <a:pPr algn="just"/>
            <a:r>
              <a:rPr lang="ru-RU" sz="1600" dirty="0" smtClean="0">
                <a:latin typeface="Arial Narrow" pitchFamily="34" charset="0"/>
              </a:rPr>
              <a:t>вылетает </a:t>
            </a:r>
            <a:r>
              <a:rPr lang="ru-RU" sz="1600" dirty="0" smtClean="0">
                <a:latin typeface="Arial Narrow" pitchFamily="34" charset="0"/>
              </a:rPr>
              <a:t>к концу апреля. В то время, когда у других </a:t>
            </a:r>
            <a:endParaRPr lang="ru-RU" sz="1600" dirty="0" smtClean="0">
              <a:latin typeface="Arial Narrow" pitchFamily="34" charset="0"/>
            </a:endParaRPr>
          </a:p>
          <a:p>
            <a:pPr algn="just"/>
            <a:r>
              <a:rPr lang="ru-RU" sz="1600" dirty="0" smtClean="0">
                <a:latin typeface="Arial Narrow" pitchFamily="34" charset="0"/>
              </a:rPr>
              <a:t>муравьев </a:t>
            </a:r>
            <a:r>
              <a:rPr lang="ru-RU" sz="1600" dirty="0" smtClean="0">
                <a:latin typeface="Arial Narrow" pitchFamily="34" charset="0"/>
              </a:rPr>
              <a:t>матки еще в состоянии личинки, </a:t>
            </a:r>
            <a:r>
              <a:rPr lang="ru-RU" sz="1600" dirty="0" err="1" smtClean="0">
                <a:latin typeface="Arial Narrow" pitchFamily="34" charset="0"/>
              </a:rPr>
              <a:t>мессоры</a:t>
            </a:r>
            <a:r>
              <a:rPr lang="ru-RU" sz="1600" dirty="0" smtClean="0">
                <a:latin typeface="Arial Narrow" pitchFamily="34" charset="0"/>
              </a:rPr>
              <a:t> уже </a:t>
            </a:r>
            <a:endParaRPr lang="ru-RU" sz="1600" dirty="0" smtClean="0">
              <a:latin typeface="Arial Narrow" pitchFamily="34" charset="0"/>
            </a:endParaRPr>
          </a:p>
          <a:p>
            <a:pPr algn="just"/>
            <a:r>
              <a:rPr lang="ru-RU" sz="1600" dirty="0" smtClean="0">
                <a:latin typeface="Arial Narrow" pitchFamily="34" charset="0"/>
              </a:rPr>
              <a:t>начинают </a:t>
            </a:r>
            <a:r>
              <a:rPr lang="ru-RU" sz="1600" dirty="0" smtClean="0">
                <a:latin typeface="Arial Narrow" pitchFamily="34" charset="0"/>
              </a:rPr>
              <a:t>выращивать первое поколение новых </a:t>
            </a:r>
            <a:r>
              <a:rPr lang="ru-RU" sz="1600" dirty="0" smtClean="0">
                <a:latin typeface="Arial Narrow" pitchFamily="34" charset="0"/>
              </a:rPr>
              <a:t>рабочих.</a:t>
            </a:r>
            <a:endParaRPr lang="ru-RU" sz="1600" dirty="0">
              <a:latin typeface="Arial Narrow" pitchFamily="34" charset="0"/>
            </a:endParaRPr>
          </a:p>
        </p:txBody>
      </p:sp>
      <p:pic>
        <p:nvPicPr>
          <p:cNvPr id="3" name="Рисунок 2" descr="C:\Users\1\Desktop\IMG_2852_crop.jpg"/>
          <p:cNvPicPr/>
          <p:nvPr/>
        </p:nvPicPr>
        <p:blipFill>
          <a:blip r:embed="rId2" cstate="print"/>
          <a:srcRect/>
          <a:stretch>
            <a:fillRect/>
          </a:stretch>
        </p:blipFill>
        <p:spPr bwMode="auto">
          <a:xfrm>
            <a:off x="5000628" y="3643314"/>
            <a:ext cx="3781425" cy="25146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1"/>
          <p:cNvSpPr>
            <a:spLocks noChangeArrowheads="1"/>
          </p:cNvSpPr>
          <p:nvPr/>
        </p:nvSpPr>
        <p:spPr bwMode="auto">
          <a:xfrm>
            <a:off x="214282" y="214290"/>
            <a:ext cx="8715436" cy="62786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defTabSz="914400" rtl="0" eaLnBrk="1" fontAlgn="base" latinLnBrk="0" hangingPunct="1">
              <a:lnSpc>
                <a:spcPct val="100000"/>
              </a:lnSpc>
              <a:spcBef>
                <a:spcPct val="0"/>
              </a:spcBef>
              <a:spcAft>
                <a:spcPct val="0"/>
              </a:spcAft>
              <a:buClrTx/>
              <a:buSzTx/>
              <a:buFontTx/>
              <a:buNone/>
              <a:tabLst/>
            </a:pPr>
            <a:r>
              <a:rPr lang="ru-RU" sz="1600" dirty="0" smtClean="0">
                <a:solidFill>
                  <a:srgbClr val="000000"/>
                </a:solidFill>
                <a:latin typeface="Arial Narrow" pitchFamily="34" charset="0"/>
                <a:ea typeface="Times New Roman" pitchFamily="18" charset="0"/>
                <a:cs typeface="Times New Roman" pitchFamily="18" charset="0"/>
              </a:rPr>
              <a:t>                                  </a:t>
            </a:r>
            <a:r>
              <a:rPr lang="ru-RU" b="1" i="1" u="sng" dirty="0" smtClean="0">
                <a:solidFill>
                  <a:srgbClr val="000000"/>
                </a:solidFill>
                <a:latin typeface="Arial Narrow" pitchFamily="34" charset="0"/>
                <a:ea typeface="Times New Roman" pitchFamily="18" charset="0"/>
                <a:cs typeface="Times New Roman" pitchFamily="18" charset="0"/>
              </a:rPr>
              <a:t>ГАДЮКА  ОБЫКНОВЕННАЯ</a:t>
            </a:r>
          </a:p>
          <a:p>
            <a:pPr marL="0" marR="0" lvl="0" indent="0" algn="just" defTabSz="914400" rtl="0" eaLnBrk="1" fontAlgn="base" latinLnBrk="0" hangingPunct="1">
              <a:lnSpc>
                <a:spcPct val="100000"/>
              </a:lnSpc>
              <a:spcBef>
                <a:spcPct val="0"/>
              </a:spcBef>
              <a:spcAft>
                <a:spcPct val="0"/>
              </a:spcAft>
              <a:buClrTx/>
              <a:buSzTx/>
              <a:buFontTx/>
              <a:buNone/>
              <a:tabLst/>
            </a:pPr>
            <a:r>
              <a:rPr lang="ru-RU" sz="1600" dirty="0" smtClean="0">
                <a:solidFill>
                  <a:srgbClr val="000000"/>
                </a:solidFill>
                <a:latin typeface="Arial Narrow" pitchFamily="34" charset="0"/>
                <a:ea typeface="Times New Roman" pitchFamily="18" charset="0"/>
                <a:cs typeface="Times New Roman" pitchFamily="18" charset="0"/>
              </a:rPr>
              <a:t>Г</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адюка обыкновенная занесена в Красную книгу РТ и охраняется</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 на территориях природно-заповедного фонда республики.</a:t>
            </a:r>
            <a:r>
              <a:rPr kumimoji="0" lang="ru-RU" sz="1600" b="0" i="0" u="none" strike="noStrike" cap="none" normalizeH="0" dirty="0" smtClean="0">
                <a:ln>
                  <a:noFill/>
                </a:ln>
                <a:solidFill>
                  <a:srgbClr val="000000"/>
                </a:solidFill>
                <a:effectLst/>
                <a:latin typeface="Arial Narrow" pitchFamily="34" charset="0"/>
                <a:ea typeface="Times New Roman" pitchFamily="18" charset="0"/>
                <a:cs typeface="Times New Roman" pitchFamily="18" charset="0"/>
              </a:rPr>
              <a:t> Она</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 не столь уж и опасна для человека, как принято считать.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К тому же, потребляя в огромном количестве грызунов, гадюка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приносит несомненную пользу. Гадюка никогда не нападает на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человека первой, она очень осторожна и будет избегать встречи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с вами. Как и все змеи, она лишена слуха, но чутко воспринимает</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колебания почвы. Надо учитывать, что, если вы идете по мягкой</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 торфяной подстилке или вскопанной почве, колебания почти не</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 распространяются, и гадюка не успевает заранее «услышать»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приближение человека. Практически все ее укусы можно </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рассматривать как защитную реакцию на неожиданное беспокойство. Потребляя в огромном количестве мышевидных грызунов, гадюка приносит пользу.</a:t>
            </a:r>
            <a:endParaRPr kumimoji="0" lang="ru-RU" sz="1600" b="0" i="0" u="none" strike="noStrike" cap="none" normalizeH="0" baseline="0" dirty="0" smtClean="0">
              <a:ln>
                <a:noFill/>
              </a:ln>
              <a:solidFill>
                <a:schemeClr val="tx1"/>
              </a:solidFill>
              <a:effectLst/>
              <a:latin typeface="Arial Narrow"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          Живет гадюка обыкновенная 11–12 лет, ее длина в среднем составляет 75 см, хотя некоторые особи достигают метра и более и весят до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cs typeface="Times New Roman" pitchFamily="18" charset="0"/>
              </a:rPr>
              <a:t>полукилограмма</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 В теплое время года рептилии постоянно «путешествуют». Только самки, которые ждут детенышей (гадюки вынашивают их два лета и одну зиму), живут оседло. Когда наступает время подготовки к зимовке, гадюка ищет уютное место, чтобы залечь с октября до апреля. При этом змея выбирает довольно глубокую нору или расщелину (до двух метров), в которой температура не опускается ниже двух градусов. Примечательно, что порой в такие спальни набивается до нескольких десятков и даже сотен змей. С приходом весны они дружно выползают из своего убежища. </a:t>
            </a:r>
            <a:endPar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Окраска ее вариабельна – природа словно не решила до сих пор, какой цвет предпочтительнее для гадюки. Есть особи черные, коричневатые, с оттенками серого, желтого, зеленого, оранжевого и даже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cs typeface="Arial" pitchFamily="34" charset="0"/>
              </a:rPr>
              <a:t>розового</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Arial" pitchFamily="34" charset="0"/>
              </a:rPr>
              <a:t> цветов. И почти всегда вдоль спины гадюки тянется полоска в форме зигзага.</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Рисунок 5" descr="Обыкновенная гадюка: описание, как размножаются, среда обитания"/>
          <p:cNvPicPr/>
          <p:nvPr/>
        </p:nvPicPr>
        <p:blipFill>
          <a:blip r:embed="rId2"/>
          <a:srcRect/>
          <a:stretch>
            <a:fillRect/>
          </a:stretch>
        </p:blipFill>
        <p:spPr bwMode="auto">
          <a:xfrm>
            <a:off x="5500694" y="357166"/>
            <a:ext cx="3143272" cy="274073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0" name="Rectangle 6"/>
          <p:cNvSpPr>
            <a:spLocks noChangeArrowheads="1"/>
          </p:cNvSpPr>
          <p:nvPr/>
        </p:nvSpPr>
        <p:spPr bwMode="auto">
          <a:xfrm>
            <a:off x="214282" y="214290"/>
            <a:ext cx="8715436"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ru-RU" dirty="0" smtClean="0">
                <a:latin typeface="Arial Narrow" pitchFamily="34" charset="0"/>
              </a:rPr>
              <a:t>                                                              </a:t>
            </a:r>
            <a:r>
              <a:rPr lang="ru-RU" b="1" i="1" u="sng" dirty="0" smtClean="0">
                <a:latin typeface="Arial Narrow" pitchFamily="34" charset="0"/>
              </a:rPr>
              <a:t>УШАН  БУРЫЙ</a:t>
            </a:r>
          </a:p>
          <a:p>
            <a:pPr lvl="0" algn="just" fontAlgn="base">
              <a:spcBef>
                <a:spcPct val="0"/>
              </a:spcBef>
              <a:spcAft>
                <a:spcPct val="0"/>
              </a:spcAft>
            </a:pPr>
            <a:r>
              <a:rPr kumimoji="0" lang="ru-RU" sz="1600" b="0" i="0" strike="noStrike" cap="none" normalizeH="0" baseline="0" dirty="0" smtClean="0">
                <a:ln>
                  <a:noFill/>
                </a:ln>
                <a:effectLst/>
                <a:latin typeface="Arial Narrow" pitchFamily="34" charset="0"/>
                <a:ea typeface="Times New Roman" pitchFamily="18" charset="0"/>
                <a:cs typeface="Times New Roman" pitchFamily="18" charset="0"/>
              </a:rPr>
              <a:t>				               Бурый ушан – один из видов рода ушанов семейства 				летучих  мышей. От остальных представителей своего 					семейства 	ушанов отличают очень длинные уши, которые по 				длине  почти равны предплечьям.</a:t>
            </a:r>
            <a:endParaRPr kumimoji="0" lang="ru-RU" sz="1600" b="0" i="0" strike="noStrike" cap="none" normalizeH="0" baseline="0" dirty="0" smtClean="0">
              <a:ln>
                <a:noFill/>
              </a:ln>
              <a:effectLst/>
              <a:latin typeface="Arial Narrow" pitchFamily="34" charset="0"/>
              <a:ea typeface="Times New Roman" pitchFamily="18" charset="0"/>
            </a:endParaRPr>
          </a:p>
          <a:p>
            <a:pPr algn="just"/>
            <a:r>
              <a:rPr kumimoji="0" lang="ru-RU" sz="1600" b="0" i="0" strike="noStrike" cap="none" normalizeH="0" baseline="0" dirty="0" smtClean="0">
                <a:ln>
                  <a:noFill/>
                </a:ln>
                <a:effectLst/>
                <a:latin typeface="Arial Narrow" pitchFamily="34" charset="0"/>
                <a:ea typeface="Times New Roman" pitchFamily="18" charset="0"/>
              </a:rPr>
              <a:t>          				               Ведут оседлый образ жизни, сезонные перелеты не 				превышают  нескольких  десят</a:t>
            </a:r>
            <a:r>
              <a:rPr lang="ru-RU" sz="1600" dirty="0" smtClean="0">
                <a:latin typeface="Arial Narrow" pitchFamily="34" charset="0"/>
              </a:rPr>
              <a:t>ков километров, а убежища 				выбирают самые разнообразные.  Это дуплянки, полости в 				деревьях, штольни, пещеры,  скальные трещины, постройки. 				Зимуют ушаны в различных  укрытиях, чаще всего холодных. Доминируют в малых, придомовых подвалах, где являются обычно самым многочисленным видом летучей мыши.</a:t>
            </a:r>
          </a:p>
          <a:p>
            <a:pPr algn="just"/>
            <a:r>
              <a:rPr lang="ru-RU" sz="1600" dirty="0" smtClean="0">
                <a:latin typeface="Arial Narrow" pitchFamily="34" charset="0"/>
              </a:rPr>
              <a:t>	Вылетают на охоту лишь в густых сумерках. Охотятся обычно на небольшой и средней высоте в лесу, облетая кустарники и деревья. Питаются главным образом ночными бабочками, а также различными насекомыми, которых собирают с растительности, стен зданий или ловят в воздухе. Скорость полёта обычно не высокая, но сам полет очень маневренный с возможностью зависания на месте. Во время ловли насекомых налету руководствуются более слухом, чем зрением. </a:t>
            </a:r>
          </a:p>
          <a:p>
            <a:pPr algn="just"/>
            <a:r>
              <a:rPr lang="ru-RU" sz="1600" dirty="0" smtClean="0">
                <a:latin typeface="Arial Narrow" pitchFamily="34" charset="0"/>
              </a:rPr>
              <a:t>	Эхолокационные сигналы, выдаваемые  ушанами </a:t>
            </a:r>
          </a:p>
          <a:p>
            <a:pPr algn="just"/>
            <a:r>
              <a:rPr lang="ru-RU" sz="1600" dirty="0" smtClean="0">
                <a:latin typeface="Arial Narrow" pitchFamily="34" charset="0"/>
              </a:rPr>
              <a:t>очень низкой частоты служат им всего лишь для ориентации в </a:t>
            </a:r>
          </a:p>
          <a:p>
            <a:pPr algn="just"/>
            <a:r>
              <a:rPr lang="ru-RU" sz="1600" dirty="0" smtClean="0">
                <a:latin typeface="Arial Narrow" pitchFamily="34" charset="0"/>
              </a:rPr>
              <a:t>пространстве, в т.ч. локализации  препятствий. Атакуя </a:t>
            </a:r>
          </a:p>
          <a:p>
            <a:pPr algn="just"/>
            <a:r>
              <a:rPr lang="ru-RU" sz="1600" dirty="0" smtClean="0">
                <a:latin typeface="Arial Narrow" pitchFamily="34" charset="0"/>
              </a:rPr>
              <a:t>насекомое, бурый ушан прерывает сигналы </a:t>
            </a:r>
            <a:r>
              <a:rPr lang="ru-RU" sz="1600" dirty="0" err="1" smtClean="0">
                <a:latin typeface="Arial Narrow" pitchFamily="34" charset="0"/>
              </a:rPr>
              <a:t>эхолокации</a:t>
            </a:r>
            <a:r>
              <a:rPr lang="ru-RU" sz="1600" dirty="0" smtClean="0">
                <a:latin typeface="Arial Narrow" pitchFamily="34" charset="0"/>
              </a:rPr>
              <a:t> и </a:t>
            </a:r>
          </a:p>
          <a:p>
            <a:pPr algn="just"/>
            <a:r>
              <a:rPr lang="ru-RU" sz="1600" dirty="0" smtClean="0">
                <a:latin typeface="Arial Narrow" pitchFamily="34" charset="0"/>
              </a:rPr>
              <a:t>руководствуется пассивным  слухом, прислушиваясь большими </a:t>
            </a:r>
          </a:p>
          <a:p>
            <a:pPr algn="just"/>
            <a:r>
              <a:rPr lang="ru-RU" sz="1600" dirty="0" smtClean="0">
                <a:latin typeface="Arial Narrow" pitchFamily="34" charset="0"/>
              </a:rPr>
              <a:t>ушами к звукам, выданным жертвой, например, трепет крыльев </a:t>
            </a:r>
          </a:p>
          <a:p>
            <a:pPr algn="just"/>
            <a:r>
              <a:rPr lang="ru-RU" sz="1600" dirty="0" smtClean="0">
                <a:latin typeface="Arial Narrow" pitchFamily="34" charset="0"/>
              </a:rPr>
              <a:t>насекомого. </a:t>
            </a:r>
          </a:p>
          <a:p>
            <a:pPr algn="just"/>
            <a:r>
              <a:rPr lang="ru-RU" sz="1600" dirty="0" smtClean="0">
                <a:latin typeface="Arial Narrow" pitchFamily="34" charset="0"/>
              </a:rPr>
              <a:t>	Вид находится под надежной охраной.</a:t>
            </a:r>
            <a:endParaRPr kumimoji="0" lang="ru-RU" sz="1600" b="0" i="0" strike="noStrike" cap="none" normalizeH="0" baseline="0" dirty="0" smtClean="0">
              <a:ln>
                <a:noFill/>
              </a:ln>
              <a:effectLst/>
              <a:latin typeface="Arial Narrow" pitchFamily="34" charset="0"/>
            </a:endParaRPr>
          </a:p>
        </p:txBody>
      </p:sp>
      <p:pic>
        <p:nvPicPr>
          <p:cNvPr id="10" name="Рисунок 9" descr="http://goodnewsanimal.ru/_nw/63/s93409102.jpg"/>
          <p:cNvPicPr/>
          <p:nvPr/>
        </p:nvPicPr>
        <p:blipFill>
          <a:blip r:embed="rId2"/>
          <a:srcRect/>
          <a:stretch>
            <a:fillRect/>
          </a:stretch>
        </p:blipFill>
        <p:spPr bwMode="auto">
          <a:xfrm>
            <a:off x="357158" y="428604"/>
            <a:ext cx="3357586" cy="2428892"/>
          </a:xfrm>
          <a:prstGeom prst="rect">
            <a:avLst/>
          </a:prstGeom>
          <a:ln>
            <a:noFill/>
          </a:ln>
          <a:effectLst>
            <a:softEdge rad="112500"/>
          </a:effectLst>
        </p:spPr>
      </p:pic>
      <p:pic>
        <p:nvPicPr>
          <p:cNvPr id="11" name="Рисунок 10" descr="Жители Северного узнают, где живут бурый ушан и лесной нетопырь ..."/>
          <p:cNvPicPr/>
          <p:nvPr/>
        </p:nvPicPr>
        <p:blipFill>
          <a:blip r:embed="rId3"/>
          <a:srcRect/>
          <a:stretch>
            <a:fillRect/>
          </a:stretch>
        </p:blipFill>
        <p:spPr bwMode="auto">
          <a:xfrm>
            <a:off x="5357818" y="4286256"/>
            <a:ext cx="3357586" cy="2214578"/>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282" y="214291"/>
            <a:ext cx="8643998" cy="6278642"/>
          </a:xfrm>
          <a:prstGeom prst="rect">
            <a:avLst/>
          </a:prstGeom>
        </p:spPr>
        <p:txBody>
          <a:bodyPr wrap="square">
            <a:spAutoFit/>
          </a:bodyPr>
          <a:lstStyle/>
          <a:p>
            <a:pPr algn="ctr"/>
            <a:r>
              <a:rPr lang="ru-RU" b="1" i="1" u="sng" dirty="0" smtClean="0">
                <a:latin typeface="Arial Narrow" pitchFamily="34" charset="0"/>
              </a:rPr>
              <a:t>КУТОРА  ОБЫКНОВЕННАЯ</a:t>
            </a:r>
          </a:p>
          <a:p>
            <a:pPr algn="just"/>
            <a:r>
              <a:rPr lang="ru-RU" sz="1600" dirty="0" smtClean="0">
                <a:latin typeface="Arial Narrow" pitchFamily="34" charset="0"/>
              </a:rPr>
              <a:t>	Обыкновенная </a:t>
            </a:r>
            <a:r>
              <a:rPr lang="ru-RU" sz="1600" dirty="0" err="1" smtClean="0">
                <a:latin typeface="Arial Narrow" pitchFamily="34" charset="0"/>
              </a:rPr>
              <a:t>кутора</a:t>
            </a:r>
            <a:r>
              <a:rPr lang="ru-RU" sz="1600" dirty="0" smtClean="0">
                <a:latin typeface="Arial Narrow" pitchFamily="34" charset="0"/>
              </a:rPr>
              <a:t>, также известная как водяная </a:t>
            </a:r>
          </a:p>
          <a:p>
            <a:pPr algn="just"/>
            <a:r>
              <a:rPr lang="ru-RU" sz="1600" dirty="0" err="1" smtClean="0">
                <a:latin typeface="Arial Narrow" pitchFamily="34" charset="0"/>
              </a:rPr>
              <a:t>кутора</a:t>
            </a:r>
            <a:r>
              <a:rPr lang="ru-RU" sz="1600" dirty="0" smtClean="0">
                <a:latin typeface="Arial Narrow" pitchFamily="34" charset="0"/>
              </a:rPr>
              <a:t> – небольшой зверёк семейства землеройковых. Этот вид не</a:t>
            </a:r>
          </a:p>
          <a:p>
            <a:pPr algn="just"/>
            <a:r>
              <a:rPr lang="ru-RU" sz="1600" dirty="0" smtClean="0">
                <a:latin typeface="Arial Narrow" pitchFamily="34" charset="0"/>
              </a:rPr>
              <a:t>отличался бы от большинства других, если бы не одно но: он ядовит!</a:t>
            </a:r>
          </a:p>
          <a:p>
            <a:pPr algn="just"/>
            <a:r>
              <a:rPr lang="ru-RU" sz="1600" dirty="0" smtClean="0">
                <a:latin typeface="Arial Narrow" pitchFamily="34" charset="0"/>
              </a:rPr>
              <a:t>Маленький хищник имеет на нижней челюсти железы, которые </a:t>
            </a:r>
          </a:p>
          <a:p>
            <a:pPr algn="just"/>
            <a:r>
              <a:rPr lang="ru-RU" sz="1600" dirty="0" smtClean="0">
                <a:latin typeface="Arial Narrow" pitchFamily="34" charset="0"/>
              </a:rPr>
              <a:t>вырабатываю парализующее вещество. Во время укуса,  яд  вместе </a:t>
            </a:r>
          </a:p>
          <a:p>
            <a:pPr algn="just"/>
            <a:r>
              <a:rPr lang="ru-RU" sz="1600" dirty="0" smtClean="0">
                <a:latin typeface="Arial Narrow" pitchFamily="34" charset="0"/>
              </a:rPr>
              <a:t>со слюной попадает в кровь, при этом жертва </a:t>
            </a:r>
            <a:r>
              <a:rPr lang="ru-RU" sz="1600" dirty="0" err="1" smtClean="0">
                <a:latin typeface="Arial Narrow" pitchFamily="34" charset="0"/>
              </a:rPr>
              <a:t>обездвиживается</a:t>
            </a:r>
            <a:r>
              <a:rPr lang="ru-RU" sz="1600" dirty="0" smtClean="0">
                <a:latin typeface="Arial Narrow" pitchFamily="34" charset="0"/>
              </a:rPr>
              <a:t>,</a:t>
            </a:r>
          </a:p>
          <a:p>
            <a:pPr algn="just"/>
            <a:r>
              <a:rPr lang="ru-RU" sz="1600" dirty="0" smtClean="0">
                <a:latin typeface="Arial Narrow" pitchFamily="34" charset="0"/>
              </a:rPr>
              <a:t>но не умирает. Таким образом водяная </a:t>
            </a:r>
            <a:r>
              <a:rPr lang="ru-RU" sz="1600" dirty="0" err="1" smtClean="0">
                <a:latin typeface="Arial Narrow" pitchFamily="34" charset="0"/>
              </a:rPr>
              <a:t>кутора</a:t>
            </a:r>
            <a:r>
              <a:rPr lang="ru-RU" sz="1600" dirty="0" smtClean="0">
                <a:latin typeface="Arial Narrow" pitchFamily="34" charset="0"/>
              </a:rPr>
              <a:t> может создать себе</a:t>
            </a:r>
          </a:p>
          <a:p>
            <a:pPr algn="just"/>
            <a:r>
              <a:rPr lang="ru-RU" sz="1600" dirty="0" smtClean="0">
                <a:latin typeface="Arial Narrow" pitchFamily="34" charset="0"/>
              </a:rPr>
              <a:t>запас провизии на несколько дней. </a:t>
            </a:r>
          </a:p>
          <a:p>
            <a:pPr algn="just"/>
            <a:r>
              <a:rPr lang="ru-RU" sz="1600" dirty="0" smtClean="0">
                <a:latin typeface="Arial Narrow" pitchFamily="34" charset="0"/>
              </a:rPr>
              <a:t>	Зверек ведет полуводный образ жизни, поэтому излюбленными местами его поселений являются берега рек, прудов и болот, поросших зарослями тростника.  </a:t>
            </a:r>
          </a:p>
          <a:p>
            <a:pPr algn="just"/>
            <a:r>
              <a:rPr lang="ru-RU" sz="1600" dirty="0" smtClean="0">
                <a:latin typeface="Arial Narrow" pitchFamily="34" charset="0"/>
              </a:rPr>
              <a:t>	Издали обыкновенную </a:t>
            </a:r>
            <a:r>
              <a:rPr lang="ru-RU" sz="1600" dirty="0" err="1" smtClean="0">
                <a:latin typeface="Arial Narrow" pitchFamily="34" charset="0"/>
              </a:rPr>
              <a:t>кутору</a:t>
            </a:r>
            <a:r>
              <a:rPr lang="ru-RU" sz="1600" dirty="0" smtClean="0">
                <a:latin typeface="Arial Narrow" pitchFamily="34" charset="0"/>
              </a:rPr>
              <a:t> можно принять за мышь, однако при ближайшем рассмотрении различия между ними видны невооруженным глазом. В первую очередь, это характерная для землероек удлиненная мордочка. Из-за того, что в эмали на зубах водяной </a:t>
            </a:r>
            <a:r>
              <a:rPr lang="ru-RU" sz="1600" dirty="0" err="1" smtClean="0">
                <a:latin typeface="Arial Narrow" pitchFamily="34" charset="0"/>
              </a:rPr>
              <a:t>куторы</a:t>
            </a:r>
            <a:r>
              <a:rPr lang="ru-RU" sz="1600" dirty="0" smtClean="0">
                <a:latin typeface="Arial Narrow" pitchFamily="34" charset="0"/>
              </a:rPr>
              <a:t> откладываются излишки железа, со временем они приобретают «ржавый» окрас. Это не очень эстетично с точки зрения человека, но зато делает зубы устойчивыми к воздействию окружающей среды. Наибольшую активность </a:t>
            </a:r>
            <a:r>
              <a:rPr lang="ru-RU" sz="1600" dirty="0" err="1" smtClean="0">
                <a:latin typeface="Arial Narrow" pitchFamily="34" charset="0"/>
              </a:rPr>
              <a:t>кутора</a:t>
            </a:r>
            <a:r>
              <a:rPr lang="ru-RU" sz="1600" dirty="0" smtClean="0">
                <a:latin typeface="Arial Narrow" pitchFamily="34" charset="0"/>
              </a:rPr>
              <a:t> проявляет в ночное время, день же проводит в норе. </a:t>
            </a:r>
          </a:p>
          <a:p>
            <a:pPr algn="just"/>
            <a:r>
              <a:rPr lang="ru-RU" sz="1600" dirty="0" smtClean="0">
                <a:latin typeface="Arial Narrow" pitchFamily="34" charset="0"/>
              </a:rPr>
              <a:t>	Надо отметить, что у маленькой обыкновенной </a:t>
            </a:r>
            <a:r>
              <a:rPr lang="ru-RU" sz="1600" dirty="0" err="1" smtClean="0">
                <a:latin typeface="Arial Narrow" pitchFamily="34" charset="0"/>
              </a:rPr>
              <a:t>куторы</a:t>
            </a:r>
            <a:r>
              <a:rPr lang="ru-RU" sz="1600" dirty="0" smtClean="0">
                <a:latin typeface="Arial Narrow" pitchFamily="34" charset="0"/>
              </a:rPr>
              <a:t> просто зверский аппетит – за сутки зверек должен съедать пищи, массой равняющейся половине его собственного веса. Свою пищу животное обычно находит   в   воде,   а   точнее   под водой. Погружение может длится до 20 секунд. Этого времени вполне достаточно, чтобы поймать личинку ручейника, тритона, лягушку или мелкую рыбешку. Однако если водяная </a:t>
            </a:r>
            <a:r>
              <a:rPr lang="ru-RU" sz="1600" dirty="0" err="1" smtClean="0">
                <a:latin typeface="Arial Narrow" pitchFamily="34" charset="0"/>
              </a:rPr>
              <a:t>кутора</a:t>
            </a:r>
            <a:r>
              <a:rPr lang="ru-RU" sz="1600" dirty="0" smtClean="0">
                <a:latin typeface="Arial Narrow" pitchFamily="34" charset="0"/>
              </a:rPr>
              <a:t> встретить какое-нибудь насекомое на суше – будьте уверены, оно тут же дополнит его меню. Выйдя после плавания на берег, землеройка первым делом отряхивается, а затем бежит к себе в норку. Протискиваясь через узкий коридор, </a:t>
            </a:r>
            <a:r>
              <a:rPr lang="ru-RU" sz="1600" dirty="0" err="1" smtClean="0">
                <a:latin typeface="Arial Narrow" pitchFamily="34" charset="0"/>
              </a:rPr>
              <a:t>кутора</a:t>
            </a:r>
            <a:r>
              <a:rPr lang="ru-RU" sz="1600" dirty="0" smtClean="0">
                <a:latin typeface="Arial Narrow" pitchFamily="34" charset="0"/>
              </a:rPr>
              <a:t> очищает мех от капель воды, которые тут же впитываются в почву. Большее часть время животные живут поодиночке, и активны круглый год. </a:t>
            </a:r>
            <a:endParaRPr lang="ru-RU" sz="1600" dirty="0">
              <a:latin typeface="Arial Narrow" pitchFamily="34" charset="0"/>
            </a:endParaRPr>
          </a:p>
        </p:txBody>
      </p:sp>
      <p:pic>
        <p:nvPicPr>
          <p:cNvPr id="3" name="Рисунок 2" descr="Медицинская зоология - Обыкновенная кутора"/>
          <p:cNvPicPr/>
          <p:nvPr/>
        </p:nvPicPr>
        <p:blipFill>
          <a:blip r:embed="rId2"/>
          <a:srcRect/>
          <a:stretch>
            <a:fillRect/>
          </a:stretch>
        </p:blipFill>
        <p:spPr bwMode="auto">
          <a:xfrm>
            <a:off x="5857884" y="357166"/>
            <a:ext cx="2796859" cy="2000264"/>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85720" y="214290"/>
            <a:ext cx="8572560" cy="6524863"/>
          </a:xfrm>
          <a:prstGeom prst="rect">
            <a:avLst/>
          </a:prstGeom>
        </p:spPr>
        <p:txBody>
          <a:bodyPr wrap="square">
            <a:spAutoFit/>
          </a:bodyPr>
          <a:lstStyle/>
          <a:p>
            <a:pPr algn="ctr" fontAlgn="base"/>
            <a:r>
              <a:rPr lang="ru-RU" b="1" i="1" u="sng" dirty="0" smtClean="0">
                <a:latin typeface="Arial Narrow" pitchFamily="34" charset="0"/>
              </a:rPr>
              <a:t>ЗАЯЦ  БЕЛЯК</a:t>
            </a:r>
          </a:p>
          <a:p>
            <a:pPr algn="just" fontAlgn="base"/>
            <a:r>
              <a:rPr lang="ru-RU" sz="1600" dirty="0" smtClean="0">
                <a:latin typeface="Arial Narrow" pitchFamily="34" charset="0"/>
              </a:rPr>
              <a:t>	Беляк от своего собрата, русака, отличается меньшими размерами, более плотным складом тела, более тупой мордочкой и несколько более короткими ногами</a:t>
            </a:r>
          </a:p>
          <a:p>
            <a:pPr algn="just" fontAlgn="base"/>
            <a:r>
              <a:rPr lang="ru-RU" sz="1600" dirty="0" smtClean="0">
                <a:latin typeface="Arial Narrow" pitchFamily="34" charset="0"/>
              </a:rPr>
              <a:t>и ушами. Типичным местообитанием беляка являются</a:t>
            </a:r>
          </a:p>
          <a:p>
            <a:pPr algn="just" fontAlgn="base"/>
            <a:r>
              <a:rPr lang="ru-RU" sz="1600" dirty="0" smtClean="0">
                <a:latin typeface="Arial Narrow" pitchFamily="34" charset="0"/>
              </a:rPr>
              <a:t>зарастающие гари и лесосеки, осиновые болота среди леса,</a:t>
            </a:r>
          </a:p>
          <a:p>
            <a:pPr algn="just" fontAlgn="base"/>
            <a:r>
              <a:rPr lang="ru-RU" sz="1600" dirty="0" err="1" smtClean="0">
                <a:latin typeface="Arial Narrow" pitchFamily="34" charset="0"/>
              </a:rPr>
              <a:t>суболоти</a:t>
            </a:r>
            <a:r>
              <a:rPr lang="ru-RU" sz="1600" dirty="0" smtClean="0">
                <a:latin typeface="Arial Narrow" pitchFamily="34" charset="0"/>
              </a:rPr>
              <a:t> и поймы лесных речек, богатые ивняком. </a:t>
            </a:r>
          </a:p>
          <a:p>
            <a:pPr algn="just" fontAlgn="base"/>
            <a:r>
              <a:rPr lang="ru-RU" sz="1600" dirty="0" smtClean="0">
                <a:latin typeface="Arial Narrow" pitchFamily="34" charset="0"/>
              </a:rPr>
              <a:t>	Руководящим чувством беляка, как и вообще зайцев, </a:t>
            </a:r>
          </a:p>
          <a:p>
            <a:pPr algn="just" fontAlgn="base"/>
            <a:r>
              <a:rPr lang="ru-RU" sz="1600" dirty="0" smtClean="0">
                <a:latin typeface="Arial Narrow" pitchFamily="34" charset="0"/>
              </a:rPr>
              <a:t>является слух, о чем свидетельствуют его длинные подвижные</a:t>
            </a:r>
          </a:p>
          <a:p>
            <a:pPr algn="just" fontAlgn="base"/>
            <a:r>
              <a:rPr lang="ru-RU" sz="1600" dirty="0" smtClean="0">
                <a:latin typeface="Arial Narrow" pitchFamily="34" charset="0"/>
              </a:rPr>
              <a:t>уши. Видит он сравнительно плохо, хотя его большие </a:t>
            </a:r>
          </a:p>
          <a:p>
            <a:pPr algn="just" fontAlgn="base"/>
            <a:r>
              <a:rPr lang="ru-RU" sz="1600" dirty="0" smtClean="0">
                <a:latin typeface="Arial Narrow" pitchFamily="34" charset="0"/>
              </a:rPr>
              <a:t>выпуклые, расставленные в стороны глаза охватывают большое </a:t>
            </a:r>
          </a:p>
          <a:p>
            <a:pPr algn="just" fontAlgn="base"/>
            <a:r>
              <a:rPr lang="ru-RU" sz="1600" dirty="0" smtClean="0">
                <a:latin typeface="Arial Narrow" pitchFamily="34" charset="0"/>
              </a:rPr>
              <a:t>пространство. </a:t>
            </a:r>
          </a:p>
          <a:p>
            <a:pPr algn="just" fontAlgn="base"/>
            <a:r>
              <a:rPr lang="ru-RU" sz="1600" dirty="0" smtClean="0">
                <a:latin typeface="Arial Narrow" pitchFamily="34" charset="0"/>
              </a:rPr>
              <a:t>	Летняя пища беляка существенно отличается от зимней. Летом он питается различными травянистыми растениями и отчасти молодыми побегами кустарников, лесными ягодами, как, например, земляника и черника, изредка поедает  некоторые  грибы.   В   конце лета, в период созревания посевов, он частенько посещает их и охотно поедает созревающие злаки, горох, гречиху и др.</a:t>
            </a:r>
          </a:p>
          <a:p>
            <a:pPr algn="just" fontAlgn="base"/>
            <a:r>
              <a:rPr lang="ru-RU" sz="1600" dirty="0" smtClean="0">
                <a:latin typeface="Arial Narrow" pitchFamily="34" charset="0"/>
              </a:rPr>
              <a:t>	Зимой беляку приходится туго. В это время он целиком почти переходит на питание корой и 				побегами деревьев. Очень охотно он поедает молодые побеги и кору 				молодых осин, ив, а иногда и молодых елок. В это время беляки часто 			подходят близко к селениям человека, чтобы поживиться сеном из 				стогов, соломкой на овине или откопанной на огороде мерзлой 				кочерыжкой. Зимой зайцы часто приносят вред, обгладывая кору 				фруктовых деревьев в садах и уничтожая молодые деревца лесных 				посадок. </a:t>
            </a:r>
          </a:p>
          <a:p>
            <a:pPr algn="just"/>
            <a:r>
              <a:rPr lang="ru-RU" sz="1600" dirty="0" smtClean="0">
                <a:latin typeface="Arial Narrow" pitchFamily="34" charset="0"/>
              </a:rPr>
              <a:t>			Неблагоприятные климатические условия влияют на численность зайцев, вызывая непосредственную гибель, главным образом, молодняка от сырости и холода. Все это приводит к резкому снижению численности зайцев.</a:t>
            </a:r>
            <a:endParaRPr lang="ru-RU" sz="1600" dirty="0">
              <a:latin typeface="Arial Narrow" pitchFamily="34" charset="0"/>
            </a:endParaRPr>
          </a:p>
        </p:txBody>
      </p:sp>
      <p:pic>
        <p:nvPicPr>
          <p:cNvPr id="4" name="Рисунок 3" descr="Из-за изменения климата заяц-беляк может потерять возможность ..."/>
          <p:cNvPicPr/>
          <p:nvPr/>
        </p:nvPicPr>
        <p:blipFill>
          <a:blip r:embed="rId2"/>
          <a:srcRect/>
          <a:stretch>
            <a:fillRect/>
          </a:stretch>
        </p:blipFill>
        <p:spPr bwMode="auto">
          <a:xfrm>
            <a:off x="5857884" y="928671"/>
            <a:ext cx="2769471" cy="17859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5" name="Рисунок 4" descr="Заяц-беляк: [описание, фото и особенности животного]"/>
          <p:cNvPicPr/>
          <p:nvPr/>
        </p:nvPicPr>
        <p:blipFill>
          <a:blip r:embed="rId3"/>
          <a:srcRect/>
          <a:stretch>
            <a:fillRect/>
          </a:stretch>
        </p:blipFill>
        <p:spPr bwMode="auto">
          <a:xfrm>
            <a:off x="285720" y="4357694"/>
            <a:ext cx="2703195" cy="168783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1"/>
          <p:cNvSpPr>
            <a:spLocks noChangeArrowheads="1"/>
          </p:cNvSpPr>
          <p:nvPr/>
        </p:nvSpPr>
        <p:spPr bwMode="auto">
          <a:xfrm>
            <a:off x="214282" y="214290"/>
            <a:ext cx="8715436"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	</a:t>
            </a:r>
            <a:r>
              <a:rPr lang="ru-RU" b="1" i="1" u="sng" dirty="0" smtClean="0">
                <a:latin typeface="Arial Narrow" pitchFamily="34" charset="0"/>
              </a:rPr>
              <a:t>МЫШОВКА ЛЕСНАЯ</a:t>
            </a:r>
          </a:p>
          <a:p>
            <a:pPr lvl="0" algn="just" fontAlgn="base">
              <a:spcBef>
                <a:spcPct val="0"/>
              </a:spcBef>
              <a:spcAft>
                <a:spcPct val="0"/>
              </a:spcAft>
            </a:pPr>
            <a:r>
              <a:rPr lang="ru-RU" sz="1600" b="1" dirty="0" smtClean="0">
                <a:solidFill>
                  <a:srgbClr val="000000"/>
                </a:solidFill>
                <a:latin typeface="Arial Narrow" pitchFamily="34" charset="0"/>
                <a:ea typeface="Times New Roman" pitchFamily="18" charset="0"/>
              </a:rPr>
              <a:t>          </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Мелкий, длиннохвостый зверёк, похожий на мышь с крупными ушами. </a:t>
            </a:r>
          </a:p>
          <a:p>
            <a:pPr lvl="0" algn="just" fontAlgn="base">
              <a:spcBef>
                <a:spcPct val="0"/>
              </a:spcBef>
              <a:spcAft>
                <a:spcPct val="0"/>
              </a:spcAf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Длина её тела до 7,6 см, хвост длиннее туловища — до 10,6 см; вес до 9 г. </a:t>
            </a:r>
            <a:endPar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endParaRPr>
          </a:p>
          <a:p>
            <a:pPr algn="just"/>
            <a:r>
              <a:rPr lang="ru-RU" sz="1600" dirty="0" smtClean="0">
                <a:solidFill>
                  <a:srgbClr val="000000"/>
                </a:solidFill>
                <a:latin typeface="Arial Narrow" pitchFamily="34" charset="0"/>
                <a:ea typeface="Times New Roman" pitchFamily="18" charset="0"/>
                <a:cs typeface="Times New Roman" pitchFamily="18" charset="0"/>
              </a:rPr>
              <a:t>          </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Несмотря на внешнее сходство с мышью, </a:t>
            </a:r>
            <a:r>
              <a:rPr kumimoji="0" lang="ru-RU" sz="1600" b="0" i="0" u="none" strike="noStrike" cap="none" normalizeH="0" baseline="0" dirty="0" err="1" smtClean="0">
                <a:ln>
                  <a:noFill/>
                </a:ln>
                <a:solidFill>
                  <a:srgbClr val="000000"/>
                </a:solidFill>
                <a:effectLst/>
                <a:latin typeface="Arial Narrow" pitchFamily="34" charset="0"/>
                <a:ea typeface="Times New Roman" pitchFamily="18" charset="0"/>
                <a:cs typeface="Times New Roman" pitchFamily="18" charset="0"/>
              </a:rPr>
              <a:t>мышовки</a:t>
            </a: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 являются близкими</a:t>
            </a:r>
          </a:p>
          <a:p>
            <a:pPr algn="just"/>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родственниками  е мышей,  а тушканчиков,  и </a:t>
            </a:r>
            <a:r>
              <a:rPr lang="ru-RU" sz="1600" dirty="0" smtClean="0">
                <a:latin typeface="Arial Narrow" pitchFamily="34" charset="0"/>
              </a:rPr>
              <a:t>способны передвигаться</a:t>
            </a:r>
          </a:p>
          <a:p>
            <a:pPr algn="just"/>
            <a:r>
              <a:rPr lang="ru-RU" sz="1600" dirty="0" smtClean="0">
                <a:latin typeface="Arial Narrow" pitchFamily="34" charset="0"/>
              </a:rPr>
              <a:t>короткими прыжками.</a:t>
            </a:r>
          </a:p>
          <a:p>
            <a:pPr algn="just"/>
            <a:r>
              <a:rPr lang="ru-RU" sz="1600" dirty="0" smtClean="0">
                <a:latin typeface="Arial Narrow" pitchFamily="34" charset="0"/>
              </a:rPr>
              <a:t>          Встречается в хвойных, лиственных и смешанных лесах, выбирая</a:t>
            </a:r>
          </a:p>
          <a:p>
            <a:pPr algn="just"/>
            <a:r>
              <a:rPr lang="ru-RU" sz="1600" dirty="0" smtClean="0">
                <a:latin typeface="Arial Narrow" pitchFamily="34" charset="0"/>
              </a:rPr>
              <a:t>осветлённые участки с богатым подлеском, ягодниками и обилием трухлявых</a:t>
            </a:r>
          </a:p>
          <a:p>
            <a:pPr algn="just"/>
            <a:r>
              <a:rPr lang="ru-RU" sz="1600" dirty="0" smtClean="0">
                <a:latin typeface="Arial Narrow" pitchFamily="34" charset="0"/>
              </a:rPr>
              <a:t>пней, которые предоставляют зверьку убежище. В лесостепи поселяется в берёзовых колках, зарослях кустарников, заросших балках. Встречается на пахотных землях вблизи от леса и в полезащитных 				лесополосах. Селится в лесопарках.</a:t>
            </a:r>
          </a:p>
          <a:p>
            <a:pPr algn="just"/>
            <a:r>
              <a:rPr lang="ru-RU" sz="1600" dirty="0" smtClean="0">
                <a:latin typeface="Arial Narrow" pitchFamily="34" charset="0"/>
              </a:rPr>
              <a:t>			          В лесах </a:t>
            </a:r>
            <a:r>
              <a:rPr lang="ru-RU" sz="1600" dirty="0" err="1" smtClean="0">
                <a:latin typeface="Arial Narrow" pitchFamily="34" charset="0"/>
              </a:rPr>
              <a:t>мышовки</a:t>
            </a:r>
            <a:r>
              <a:rPr lang="ru-RU" sz="1600" dirty="0" smtClean="0">
                <a:latin typeface="Arial Narrow" pitchFamily="34" charset="0"/>
              </a:rPr>
              <a:t> охотнее всего устраивают жилища в высоких 				гнилых пнях (обычно осиновых или берёзовых). Внутри в гнездовой 				камере </a:t>
            </a:r>
            <a:r>
              <a:rPr lang="ru-RU" sz="1600" dirty="0" err="1" smtClean="0">
                <a:latin typeface="Arial Narrow" pitchFamily="34" charset="0"/>
              </a:rPr>
              <a:t>мышовка</a:t>
            </a:r>
            <a:r>
              <a:rPr lang="ru-RU" sz="1600" dirty="0" smtClean="0">
                <a:latin typeface="Arial Narrow" pitchFamily="34" charset="0"/>
              </a:rPr>
              <a:t> устраивает гнездо из мха, сухой травы и древесной 				трухи. Иногда лесная </a:t>
            </a:r>
            <a:r>
              <a:rPr lang="ru-RU" sz="1600" dirty="0" err="1" smtClean="0">
                <a:latin typeface="Arial Narrow" pitchFamily="34" charset="0"/>
              </a:rPr>
              <a:t>мышовка</a:t>
            </a:r>
            <a:r>
              <a:rPr lang="ru-RU" sz="1600" dirty="0" smtClean="0">
                <a:latin typeface="Arial Narrow" pitchFamily="34" charset="0"/>
              </a:rPr>
              <a:t> селится в низко расположенных дуплах, в 			прикорневых пустотах. </a:t>
            </a:r>
          </a:p>
          <a:p>
            <a:pPr algn="just"/>
            <a:r>
              <a:rPr lang="ru-RU" sz="1600" dirty="0" smtClean="0">
                <a:latin typeface="Arial Narrow" pitchFamily="34" charset="0"/>
              </a:rPr>
              <a:t>          Питается лесная </a:t>
            </a:r>
            <a:r>
              <a:rPr lang="ru-RU" sz="1600" dirty="0" err="1" smtClean="0">
                <a:latin typeface="Arial Narrow" pitchFamily="34" charset="0"/>
              </a:rPr>
              <a:t>мышовка</a:t>
            </a:r>
            <a:r>
              <a:rPr lang="ru-RU" sz="1600" dirty="0" smtClean="0">
                <a:latin typeface="Arial Narrow" pitchFamily="34" charset="0"/>
              </a:rPr>
              <a:t> в основном муравьями, их личинками, а также личинками жуков, проходящими развитие в древесине. В рацион входит и растительная пища (семена древесных пород, ягоды). В поисках пищи </a:t>
            </a:r>
            <a:r>
              <a:rPr lang="ru-RU" sz="1600" dirty="0" err="1" smtClean="0">
                <a:latin typeface="Arial Narrow" pitchFamily="34" charset="0"/>
              </a:rPr>
              <a:t>мышовка</a:t>
            </a:r>
            <a:r>
              <a:rPr lang="ru-RU" sz="1600" dirty="0" smtClean="0">
                <a:latin typeface="Arial Narrow" pitchFamily="34" charset="0"/>
              </a:rPr>
              <a:t> выгрызает ходы в древесине,  умело  лазает  по траве и кустам, помогая себе </a:t>
            </a:r>
            <a:r>
              <a:rPr lang="ru-RU" sz="1600" dirty="0" err="1" smtClean="0">
                <a:latin typeface="Arial Narrow" pitchFamily="34" charset="0"/>
              </a:rPr>
              <a:t>полуцепким</a:t>
            </a:r>
            <a:r>
              <a:rPr lang="ru-RU" sz="1600" dirty="0" smtClean="0">
                <a:latin typeface="Arial Narrow" pitchFamily="34" charset="0"/>
              </a:rPr>
              <a:t> хвостом. Активны лесные </a:t>
            </a:r>
            <a:r>
              <a:rPr lang="ru-RU" sz="1600" dirty="0" err="1" smtClean="0">
                <a:latin typeface="Arial Narrow" pitchFamily="34" charset="0"/>
              </a:rPr>
              <a:t>мышовки</a:t>
            </a:r>
            <a:r>
              <a:rPr lang="ru-RU" sz="1600" dirty="0" smtClean="0">
                <a:latin typeface="Arial Narrow" pitchFamily="34" charset="0"/>
              </a:rPr>
              <a:t> в сумерках и ночью; днём их обнаруживали на ветках кустарников в полусонном состоянии.</a:t>
            </a:r>
          </a:p>
          <a:p>
            <a:pPr algn="just"/>
            <a:r>
              <a:rPr lang="ru-RU" sz="1600" dirty="0" smtClean="0">
                <a:latin typeface="Arial Narrow" pitchFamily="34" charset="0"/>
              </a:rPr>
              <a:t>           Лесная </a:t>
            </a:r>
            <a:r>
              <a:rPr lang="ru-RU" sz="1600" dirty="0" err="1" smtClean="0">
                <a:latin typeface="Arial Narrow" pitchFamily="34" charset="0"/>
              </a:rPr>
              <a:t>мышовка</a:t>
            </a:r>
            <a:r>
              <a:rPr lang="ru-RU" sz="1600" dirty="0" smtClean="0">
                <a:latin typeface="Arial Narrow" pitchFamily="34" charset="0"/>
              </a:rPr>
              <a:t> чувствительна к понижениям температуры и при заморозках впадает в оцепенение. В отличие от мышей и полёвок, на зиму </a:t>
            </a:r>
            <a:r>
              <a:rPr lang="ru-RU" sz="1600" dirty="0" err="1" smtClean="0">
                <a:latin typeface="Arial Narrow" pitchFamily="34" charset="0"/>
              </a:rPr>
              <a:t>мышовка</a:t>
            </a:r>
            <a:r>
              <a:rPr lang="ru-RU" sz="1600" dirty="0" smtClean="0">
                <a:latin typeface="Arial Narrow" pitchFamily="34" charset="0"/>
              </a:rPr>
              <a:t> уходит в спячку, которая длится до 8 месяцев. Для зимовки она роет в почве или в моховой кочке простые короткие норки с гнездом внутри; входное отверстие обычно закрывает «пробочкой» из сухих листьев. Этот миролюбивый зверёк легко приручается и даже в диком состоянии порой идёт к человеку в руки.</a:t>
            </a:r>
            <a:endParaRPr kumimoji="0" lang="ru-RU" sz="1800" b="0" i="0" u="none" strike="noStrike" cap="none" normalizeH="0" baseline="0" dirty="0" smtClean="0">
              <a:ln>
                <a:noFill/>
              </a:ln>
              <a:solidFill>
                <a:schemeClr val="tx1"/>
              </a:solidFill>
              <a:effectLst/>
              <a:latin typeface="Arial" pitchFamily="34" charset="0"/>
            </a:endParaRPr>
          </a:p>
        </p:txBody>
      </p:sp>
      <p:pic>
        <p:nvPicPr>
          <p:cNvPr id="3" name="Рисунок 2" descr="Красная книга Украины. Мышовка лесная Sicista betulina (Pallas, 1779)"/>
          <p:cNvPicPr/>
          <p:nvPr/>
        </p:nvPicPr>
        <p:blipFill>
          <a:blip r:embed="rId2"/>
          <a:srcRect/>
          <a:stretch>
            <a:fillRect/>
          </a:stretch>
        </p:blipFill>
        <p:spPr bwMode="auto">
          <a:xfrm>
            <a:off x="6500826" y="500042"/>
            <a:ext cx="2248915" cy="1778558"/>
          </a:xfrm>
          <a:prstGeom prst="rect">
            <a:avLst/>
          </a:prstGeom>
          <a:ln>
            <a:noFill/>
          </a:ln>
          <a:effectLst>
            <a:softEdge rad="112500"/>
          </a:effectLst>
        </p:spPr>
      </p:pic>
      <p:pic>
        <p:nvPicPr>
          <p:cNvPr id="4" name="Рисунок 3" descr="Мышовка лесная | Дары Белорусской природы"/>
          <p:cNvPicPr/>
          <p:nvPr/>
        </p:nvPicPr>
        <p:blipFill>
          <a:blip r:embed="rId3"/>
          <a:srcRect r="19245"/>
          <a:stretch>
            <a:fillRect/>
          </a:stretch>
        </p:blipFill>
        <p:spPr bwMode="auto">
          <a:xfrm>
            <a:off x="357158" y="2714620"/>
            <a:ext cx="2382927" cy="158764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Rectangle 1"/>
          <p:cNvSpPr>
            <a:spLocks noChangeArrowheads="1"/>
          </p:cNvSpPr>
          <p:nvPr/>
        </p:nvSpPr>
        <p:spPr bwMode="auto">
          <a:xfrm>
            <a:off x="214282" y="214290"/>
            <a:ext cx="8715436" cy="65248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ctr" fontAlgn="base">
              <a:spcBef>
                <a:spcPct val="0"/>
              </a:spcBef>
              <a:spcAft>
                <a:spcPct val="0"/>
              </a:spcAft>
            </a:pPr>
            <a:r>
              <a:rPr lang="ru-RU" b="1" i="1" u="sng" dirty="0" smtClean="0">
                <a:latin typeface="Arial Narrow" pitchFamily="34" charset="0"/>
              </a:rPr>
              <a:t>ЦАПЛЯ  БОЛЬШАЯ  БЕЛАЯ</a:t>
            </a:r>
          </a:p>
          <a:p>
            <a:pPr lvl="0" algn="just" fontAlgn="base">
              <a:spcBef>
                <a:spcPct val="0"/>
              </a:spcBef>
              <a:spcAft>
                <a:spcPct val="0"/>
              </a:spcAf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Times New Roman" pitchFamily="18" charset="0"/>
              </a:rPr>
              <a:t>          Всем нам знакомы цапли, это стройные длинноногие птицы с большим клювом, которых часто можно увидеть стоящими на одной ноге. Большая                          белая цапля является символом полей и лесов.</a:t>
            </a:r>
            <a:endParaRPr kumimoji="0" lang="ru-RU" sz="1600" b="0" i="0" u="none" strike="noStrike" cap="none" normalizeH="0" baseline="0" dirty="0" smtClean="0">
              <a:ln>
                <a:noFill/>
              </a:ln>
              <a:solidFill>
                <a:srgbClr val="000000"/>
              </a:solidFill>
              <a:effectLst/>
              <a:latin typeface="Arial Narrow" pitchFamily="34" charset="0"/>
              <a:ea typeface="Times New Roman" pitchFamily="18" charset="0"/>
            </a:endParaRPr>
          </a:p>
          <a:p>
            <a:pPr algn="just"/>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rPr>
              <a:t>Как только эта птаха расправляет свое                                  белоснежное оперение, она становится похожа на цветущую орхидею, кстати,  ее  так                                          иногда  и</a:t>
            </a:r>
            <a:r>
              <a:rPr kumimoji="0" lang="ru-RU" sz="1600" b="0" i="0" u="none" strike="noStrike" cap="none" normalizeH="0" baseline="0" dirty="0" smtClean="0">
                <a:ln>
                  <a:noFill/>
                </a:ln>
                <a:solidFill>
                  <a:schemeClr val="tx1"/>
                </a:solidFill>
                <a:effectLst/>
                <a:latin typeface="Arial Narrow" pitchFamily="34" charset="0"/>
              </a:rPr>
              <a:t> </a:t>
            </a:r>
            <a:r>
              <a:rPr lang="ru-RU" sz="1600" dirty="0" smtClean="0">
                <a:latin typeface="Arial Narrow" pitchFamily="34" charset="0"/>
              </a:rPr>
              <a:t>называют. </a:t>
            </a:r>
          </a:p>
          <a:p>
            <a:pPr algn="just"/>
            <a:r>
              <a:rPr lang="ru-RU" sz="1600" dirty="0" smtClean="0">
                <a:latin typeface="Arial Narrow" pitchFamily="34" charset="0"/>
              </a:rPr>
              <a:t>          Ее прелестные крылышки с                                                         бахромой – это удивительное зрелище.</a:t>
            </a:r>
          </a:p>
          <a:p>
            <a:pPr algn="just"/>
            <a:r>
              <a:rPr lang="ru-RU" sz="1600" dirty="0" smtClean="0">
                <a:latin typeface="Arial Narrow" pitchFamily="34" charset="0"/>
              </a:rPr>
              <a:t>          У этой птахи довольно                                                          внушительные размеры. В высоту она вырастает до одного метра, длина                                                      тела составляет также – до одного метра. Весит взрослая особь белой цапли                                  около одного кг. Белые цапли – привычные обитатели околоводных местностей.                                           Для комфортной жизнедеятельности им просто необходимо наличие                                               поблизости реки, озера, болота, моря или дренажной канавы. </a:t>
            </a:r>
          </a:p>
          <a:p>
            <a:pPr algn="just"/>
            <a:r>
              <a:rPr lang="ru-RU" sz="1600" dirty="0" smtClean="0">
                <a:latin typeface="Arial Narrow" pitchFamily="34" charset="0"/>
              </a:rPr>
              <a:t>          Живут, как правило, по одному                                   или в немногочисленной группе, лишь в сумеречное время этих птиц можно                                          увидеть в больших стаях. Большая белая цапля, обитающая на северных                                            территориях – перелетная птица, зимует она на юге, в теплых странах.</a:t>
            </a:r>
          </a:p>
          <a:p>
            <a:pPr algn="just"/>
            <a:r>
              <a:rPr lang="ru-RU" sz="1600" dirty="0" smtClean="0">
                <a:latin typeface="Arial Narrow" pitchFamily="34" charset="0"/>
              </a:rPr>
              <a:t>          Эти белоснежные птицы очень быстро летают, скорость их передвижения в воздухе составляет до 50 км/ч. По земле ходит медленно, величаво.</a:t>
            </a:r>
          </a:p>
          <a:p>
            <a:pPr algn="just"/>
            <a:r>
              <a:rPr lang="ru-RU" sz="1600" dirty="0" smtClean="0">
                <a:latin typeface="Arial Narrow" pitchFamily="34" charset="0"/>
              </a:rPr>
              <a:t>          Большая белая цапля питается животной пищей. В ее повседневный рацион входят рыбы, разнообразные насекомые и их личинки. С удовольствием ест эта птица лягушек, саламандр и головастиков. Лакомится ракообразными, небольшими грызунами, моллюсками. Иногда к ней в пищу попадаются даже маленькие птички. Оказывается, эта прекрасная птица – настоящий хищник!</a:t>
            </a:r>
          </a:p>
          <a:p>
            <a:pPr algn="just"/>
            <a:r>
              <a:rPr lang="ru-RU" sz="1600" dirty="0" smtClean="0">
                <a:latin typeface="Arial Narrow" pitchFamily="34" charset="0"/>
              </a:rPr>
              <a:t>          Считается, что у взрослых особей врагов нет, а вот молодое потомство и яйца подвергаются нападениям со стороны енотов, ворон и стервятников.</a:t>
            </a:r>
          </a:p>
          <a:p>
            <a:pPr algn="just"/>
            <a:r>
              <a:rPr lang="ru-RU" sz="1600" dirty="0" smtClean="0">
                <a:latin typeface="Arial Narrow" pitchFamily="34" charset="0"/>
              </a:rPr>
              <a:t>          В настоящее время этих птиц в быту люди не используют, а вот в прошлых столетиях на белую цаплю велась охота из-за ее роскошных перьев, которые шли на украшение дамских шляп.</a:t>
            </a:r>
            <a:endParaRPr kumimoji="0" lang="ru-RU" sz="1600" b="0" i="0" u="none" strike="noStrike" cap="none" normalizeH="0" baseline="0" dirty="0" smtClean="0">
              <a:ln>
                <a:noFill/>
              </a:ln>
              <a:solidFill>
                <a:schemeClr val="tx1"/>
              </a:solidFill>
              <a:effectLst/>
              <a:latin typeface="Arial Narrow" pitchFamily="34" charset="0"/>
            </a:endParaRPr>
          </a:p>
        </p:txBody>
      </p:sp>
      <p:pic>
        <p:nvPicPr>
          <p:cNvPr id="3" name="Рисунок 2" descr="Большая белая цапля :: Римма Ким – Социальная сеть ФотоКто"/>
          <p:cNvPicPr/>
          <p:nvPr/>
        </p:nvPicPr>
        <p:blipFill>
          <a:blip r:embed="rId2"/>
          <a:srcRect l="28879" r="32114"/>
          <a:stretch>
            <a:fillRect/>
          </a:stretch>
        </p:blipFill>
        <p:spPr bwMode="auto">
          <a:xfrm>
            <a:off x="3357554" y="785794"/>
            <a:ext cx="1859775" cy="3577214"/>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1"/>
          <p:cNvSpPr>
            <a:spLocks noChangeArrowheads="1"/>
          </p:cNvSpPr>
          <p:nvPr/>
        </p:nvSpPr>
        <p:spPr bwMode="auto">
          <a:xfrm>
            <a:off x="214282" y="214290"/>
            <a:ext cx="8715436" cy="62786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49263" algn="ctr" fontAlgn="base">
              <a:spcBef>
                <a:spcPct val="0"/>
              </a:spcBef>
              <a:spcAft>
                <a:spcPct val="0"/>
              </a:spcAft>
            </a:pPr>
            <a:r>
              <a:rPr lang="ru-RU" b="1" i="1" u="sng" dirty="0" smtClean="0">
                <a:latin typeface="Arial Narrow" pitchFamily="34" charset="0"/>
              </a:rPr>
              <a:t>ЛЕБЕДЬ  ШИПУН</a:t>
            </a:r>
          </a:p>
          <a:p>
            <a:pPr lvl="0" indent="449263" algn="just" fontAlgn="base">
              <a:spcBef>
                <a:spcPct val="0"/>
              </a:spcBef>
              <a:spcAft>
                <a:spcPct val="0"/>
              </a:spcAft>
            </a:pPr>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Calibri" pitchFamily="34" charset="0"/>
              </a:rPr>
              <a:t>				        Лебедь-шипун – это одна из самых крупных птиц России. </a:t>
            </a:r>
          </a:p>
          <a:p>
            <a:pPr algn="just"/>
            <a:r>
              <a:rPr kumimoji="0" lang="ru-RU" sz="1600" b="0" i="0" u="none" strike="noStrike" cap="none" normalizeH="0" baseline="0" dirty="0" smtClean="0">
                <a:ln>
                  <a:noFill/>
                </a:ln>
                <a:solidFill>
                  <a:srgbClr val="000000"/>
                </a:solidFill>
                <a:effectLst/>
                <a:latin typeface="Arial Narrow" pitchFamily="34" charset="0"/>
                <a:ea typeface="Times New Roman" pitchFamily="18" charset="0"/>
                <a:cs typeface="Calibri" pitchFamily="34" charset="0"/>
              </a:rPr>
              <a:t>          				Лебедь-шипун предпочитает создавать пару, в которой и 					живет постоянно. Гнездятся птицы на зарастающих озерах. 				Заняв небольшой водоем, пара не допускает на свою 					территорию других птиц. Гнезда создаются в тростниковых 				зарослях.    Они    представляют </a:t>
            </a:r>
            <a:r>
              <a:rPr lang="ru-RU" sz="1600" dirty="0" smtClean="0">
                <a:latin typeface="Arial Narrow" pitchFamily="34" charset="0"/>
              </a:rPr>
              <a:t>собой крупное сооружение 				из мха, тростника и травы.</a:t>
            </a:r>
          </a:p>
          <a:p>
            <a:pPr algn="just"/>
            <a:r>
              <a:rPr lang="ru-RU" sz="1600" dirty="0" smtClean="0">
                <a:latin typeface="Arial Narrow" pitchFamily="34" charset="0"/>
              </a:rPr>
              <a:t>          				Чем питается эта мощная птица? В основном это плоды, зеленые части и корни растений, растущих в водоеме и на его берегах. Кроме того, это моллюски, мелкие рачки, черви. </a:t>
            </a:r>
          </a:p>
          <a:p>
            <a:pPr algn="just"/>
            <a:r>
              <a:rPr lang="ru-RU" sz="1600" dirty="0" smtClean="0">
                <a:latin typeface="Arial Narrow" pitchFamily="34" charset="0"/>
              </a:rPr>
              <a:t>          Интересные факты зафиксировали многие исследователи. Когда самке необходимо ненадолго покинуть гнездо, чтобы раздобыть для себя корм, ее место занимает самец. Ему не страшны никакие хищники. Одним ударом своего мощного крыла он способен убить лису, сломать руку человеку. Птенцы, первое время после </a:t>
            </a:r>
            <a:r>
              <a:rPr lang="ru-RU" sz="1600" dirty="0" err="1" smtClean="0">
                <a:latin typeface="Arial Narrow" pitchFamily="34" charset="0"/>
              </a:rPr>
              <a:t>вылупления</a:t>
            </a:r>
            <a:r>
              <a:rPr lang="ru-RU" sz="1600" dirty="0" smtClean="0">
                <a:latin typeface="Arial Narrow" pitchFamily="34" charset="0"/>
              </a:rPr>
              <a:t>, везде сопровождают мать, удобно устроившись на ее спине. С первых часов жизни птенцы питаются самостоятельно, лишь на ночь они возвращаются в гнездо под материнское крыло, чтобы согреться. Потомство выхаживают оба родителя. </a:t>
            </a:r>
          </a:p>
          <a:p>
            <a:pPr algn="just"/>
            <a:r>
              <a:rPr lang="ru-RU" sz="1600" dirty="0" smtClean="0">
                <a:latin typeface="Arial Narrow" pitchFamily="34" charset="0"/>
              </a:rPr>
              <a:t>          Отправляясь на зимовку, эти птицы собираются в многотысячные стаи, чаще всего состоящие из семейных групп. Это обеспечивает их большую безопасность. Когда из-за дождя или ветра нет возможности добывать корм, лебеди ложатся на землю, прячут лапки и клюв в теплое оперение, и в таком положении часами ждут улучшения погоды. </a:t>
            </a:r>
          </a:p>
          <a:p>
            <a:pPr algn="just"/>
            <a:r>
              <a:rPr lang="ru-RU" sz="1600" dirty="0" smtClean="0">
                <a:latin typeface="Arial Narrow" pitchFamily="34" charset="0"/>
              </a:rPr>
              <a:t>          Лебеди-шипуны – птицы довольно умные, имеющие хорошую память. Они легко запоминают того, кто их обидел, и даже через несколько месяцев могут ему отомстить. К людям проявляют агрессивность только в период размножения, защищая кладку или птенцов. Шипуны имеют отличное зрение и слух. Общаются между собой птицы на интересном языке, состоящем из большого количества жестов и звуков. </a:t>
            </a:r>
            <a:endParaRPr kumimoji="0" lang="ru-RU" sz="1600" b="0" i="0" u="none" strike="noStrike" cap="none" normalizeH="0" baseline="0" dirty="0" smtClean="0">
              <a:ln>
                <a:noFill/>
              </a:ln>
              <a:solidFill>
                <a:schemeClr val="tx1"/>
              </a:solidFill>
              <a:effectLst/>
              <a:latin typeface="Arial Narrow" pitchFamily="34" charset="0"/>
            </a:endParaRPr>
          </a:p>
        </p:txBody>
      </p:sp>
      <p:pic>
        <p:nvPicPr>
          <p:cNvPr id="3" name="Рисунок 2" descr="Белый лебедь–шипун птица из Красной книги: описание с фото и ..."/>
          <p:cNvPicPr/>
          <p:nvPr/>
        </p:nvPicPr>
        <p:blipFill>
          <a:blip r:embed="rId2"/>
          <a:srcRect/>
          <a:stretch>
            <a:fillRect/>
          </a:stretch>
        </p:blipFill>
        <p:spPr bwMode="auto">
          <a:xfrm>
            <a:off x="285720" y="214290"/>
            <a:ext cx="3528019" cy="2351699"/>
          </a:xfrm>
          <a:prstGeom prst="rect">
            <a:avLst/>
          </a:prstGeom>
          <a:ln>
            <a:noFill/>
          </a:ln>
          <a:effectLst>
            <a:softEdge rad="112500"/>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Трек">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317</TotalTime>
  <Words>2047</Words>
  <PresentationFormat>Экран (4:3)</PresentationFormat>
  <Paragraphs>242</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Трек</vt:lpstr>
      <vt:lpstr>  КРАСНАЯ  КНИГА  РЕСПУБЛИКИ  ТАТАРСТАН   ВИДЫ  ЖИВОТНЫХ  И  РАСТЕНИЙ, ВСТРЕЧАЮЩИЕСЯ  В  БУГУЛЬМИНСКОМ МУНИЦИПАЛЬНОМ  РАЙОНЕ</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Admin</cp:lastModifiedBy>
  <cp:revision>63</cp:revision>
  <dcterms:created xsi:type="dcterms:W3CDTF">2020-06-15T09:23:18Z</dcterms:created>
  <dcterms:modified xsi:type="dcterms:W3CDTF">2020-06-16T10:39:15Z</dcterms:modified>
</cp:coreProperties>
</file>